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90" r:id="rId3"/>
    <p:sldId id="257" r:id="rId4"/>
    <p:sldId id="258" r:id="rId5"/>
    <p:sldId id="259" r:id="rId6"/>
    <p:sldId id="279" r:id="rId7"/>
    <p:sldId id="280" r:id="rId8"/>
    <p:sldId id="270" r:id="rId9"/>
    <p:sldId id="281" r:id="rId10"/>
    <p:sldId id="282" r:id="rId11"/>
    <p:sldId id="283" r:id="rId12"/>
    <p:sldId id="269" r:id="rId13"/>
    <p:sldId id="271" r:id="rId14"/>
    <p:sldId id="284" r:id="rId15"/>
    <p:sldId id="272" r:id="rId16"/>
    <p:sldId id="277" r:id="rId17"/>
    <p:sldId id="278" r:id="rId18"/>
    <p:sldId id="288" r:id="rId19"/>
    <p:sldId id="260" r:id="rId20"/>
    <p:sldId id="289"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76" d="100"/>
          <a:sy n="76" d="100"/>
        </p:scale>
        <p:origin x="1586" y="43"/>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2/16/2026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2/16/2026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2/16/2026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2/16/2026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2/16/2026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2/16/2026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2/16/2026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2/16/2026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2/16/2026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1596" y="728680"/>
            <a:ext cx="8276073" cy="1470025"/>
          </a:xfrm>
        </p:spPr>
        <p:txBody>
          <a:bodyPr>
            <a:noAutofit/>
          </a:bodyPr>
          <a:lstStyle/>
          <a:p>
            <a:pPr algn="ctr">
              <a:defRPr sz="4400">
                <a:solidFill>
                  <a:srgbClr val="FFD700"/>
                </a:solidFill>
              </a:defRPr>
            </a:pPr>
            <a:r>
              <a:rPr lang="es-ES" sz="3600" b="1" dirty="0">
                <a:solidFill>
                  <a:srgbClr val="FFFF00"/>
                </a:solidFill>
                <a:effectLst>
                  <a:outerShdw blurRad="190500" dist="38100" dir="2700000" algn="tl">
                    <a:srgbClr val="000000">
                      <a:alpha val="43137"/>
                    </a:srgbClr>
                  </a:outerShdw>
                </a:effectLst>
              </a:rPr>
              <a:t>EEG Cuantitativo como Biomarcador y Medida de Evidencia en </a:t>
            </a:r>
            <a:r>
              <a:rPr lang="es-ES" sz="3600" b="1" dirty="0" err="1">
                <a:solidFill>
                  <a:srgbClr val="FFFF00"/>
                </a:solidFill>
                <a:effectLst>
                  <a:outerShdw blurRad="190500" dist="38100" dir="2700000" algn="tl">
                    <a:srgbClr val="000000">
                      <a:alpha val="43137"/>
                    </a:srgbClr>
                  </a:outerShdw>
                </a:effectLst>
              </a:rPr>
              <a:t>Neuromodulación</a:t>
            </a:r>
            <a:endParaRPr lang="es-ES" sz="3600" b="1" dirty="0">
              <a:solidFill>
                <a:srgbClr val="FFFF00"/>
              </a:solidFill>
              <a:effectLst>
                <a:outerShdw blurRad="190500" dist="38100" dir="2700000" algn="tl">
                  <a:srgbClr val="000000">
                    <a:alpha val="43137"/>
                  </a:srgbClr>
                </a:outerShdw>
              </a:effectLst>
            </a:endParaRPr>
          </a:p>
        </p:txBody>
      </p:sp>
      <p:sp>
        <p:nvSpPr>
          <p:cNvPr id="3" name="Subtitle 2"/>
          <p:cNvSpPr>
            <a:spLocks noGrp="1"/>
          </p:cNvSpPr>
          <p:nvPr>
            <p:ph type="subTitle" idx="1"/>
          </p:nvPr>
        </p:nvSpPr>
        <p:spPr>
          <a:xfrm>
            <a:off x="587829" y="3782996"/>
            <a:ext cx="7792495" cy="1752600"/>
          </a:xfrm>
        </p:spPr>
        <p:txBody>
          <a:bodyPr>
            <a:normAutofit/>
          </a:bodyPr>
          <a:lstStyle/>
          <a:p>
            <a:pPr algn="ctr">
              <a:defRPr sz="1800">
                <a:solidFill>
                  <a:srgbClr val="87CEEB"/>
                </a:solidFill>
              </a:defRPr>
            </a:pPr>
            <a:r>
              <a:rPr sz="2000" dirty="0">
                <a:solidFill>
                  <a:srgbClr val="FFFF00"/>
                </a:solidFill>
              </a:rPr>
              <a:t>Dr.</a:t>
            </a:r>
            <a:r>
              <a:rPr lang="es-ES" sz="2000" dirty="0">
                <a:solidFill>
                  <a:srgbClr val="FFFF00"/>
                </a:solidFill>
              </a:rPr>
              <a:t> </a:t>
            </a:r>
            <a:r>
              <a:rPr sz="2000" dirty="0">
                <a:solidFill>
                  <a:srgbClr val="FFFF00"/>
                </a:solidFill>
              </a:rPr>
              <a:t>C. Jorge Bosch-Bayard</a:t>
            </a:r>
          </a:p>
          <a:p>
            <a:pPr algn="ctr">
              <a:defRPr sz="1800">
                <a:solidFill>
                  <a:srgbClr val="87CEEB"/>
                </a:solidFill>
              </a:defRPr>
            </a:pPr>
            <a:r>
              <a:rPr sz="2000" dirty="0" err="1">
                <a:solidFill>
                  <a:srgbClr val="FFFF00"/>
                </a:solidFill>
              </a:rPr>
              <a:t>Neurocientífico</a:t>
            </a:r>
            <a:r>
              <a:rPr sz="2000" dirty="0">
                <a:solidFill>
                  <a:srgbClr val="FFFF00"/>
                </a:solidFill>
              </a:rPr>
              <a:t>, </a:t>
            </a:r>
            <a:r>
              <a:rPr sz="2000" dirty="0" err="1">
                <a:solidFill>
                  <a:srgbClr val="FFFF00"/>
                </a:solidFill>
              </a:rPr>
              <a:t>Especialista</a:t>
            </a:r>
            <a:r>
              <a:rPr sz="2000" dirty="0">
                <a:solidFill>
                  <a:srgbClr val="FFFF00"/>
                </a:solidFill>
              </a:rPr>
              <a:t> </a:t>
            </a:r>
            <a:r>
              <a:rPr sz="2000" dirty="0" err="1">
                <a:solidFill>
                  <a:srgbClr val="FFFF00"/>
                </a:solidFill>
              </a:rPr>
              <a:t>en</a:t>
            </a:r>
            <a:r>
              <a:rPr sz="2000" dirty="0">
                <a:solidFill>
                  <a:srgbClr val="FFFF00"/>
                </a:solidFill>
              </a:rPr>
              <a:t> </a:t>
            </a:r>
            <a:r>
              <a:rPr sz="2000" dirty="0" err="1">
                <a:solidFill>
                  <a:srgbClr val="FFFF00"/>
                </a:solidFill>
              </a:rPr>
              <a:t>Análisis</a:t>
            </a:r>
            <a:r>
              <a:rPr sz="2000" dirty="0">
                <a:solidFill>
                  <a:srgbClr val="FFFF00"/>
                </a:solidFill>
              </a:rPr>
              <a:t> </a:t>
            </a:r>
            <a:r>
              <a:rPr sz="2000" dirty="0" err="1">
                <a:solidFill>
                  <a:srgbClr val="FFFF00"/>
                </a:solidFill>
              </a:rPr>
              <a:t>Cuantitativo</a:t>
            </a:r>
            <a:r>
              <a:rPr sz="2000" dirty="0">
                <a:solidFill>
                  <a:srgbClr val="FFFF00"/>
                </a:solidFill>
              </a:rPr>
              <a:t> del EEG</a:t>
            </a:r>
          </a:p>
          <a:p>
            <a:pPr algn="ctr">
              <a:defRPr sz="1800">
                <a:solidFill>
                  <a:srgbClr val="87CEEB"/>
                </a:solidFill>
              </a:defRPr>
            </a:pPr>
            <a:r>
              <a:rPr sz="2000" dirty="0">
                <a:solidFill>
                  <a:srgbClr val="FFFF00"/>
                </a:solidFill>
              </a:rPr>
              <a:t>Centro </a:t>
            </a:r>
            <a:r>
              <a:rPr sz="2000" dirty="0" err="1">
                <a:solidFill>
                  <a:srgbClr val="FFFF00"/>
                </a:solidFill>
              </a:rPr>
              <a:t>Integrador</a:t>
            </a:r>
            <a:r>
              <a:rPr sz="2000" dirty="0">
                <a:solidFill>
                  <a:srgbClr val="FFFF00"/>
                </a:solidFill>
              </a:rPr>
              <a:t> del </a:t>
            </a:r>
            <a:r>
              <a:rPr sz="2000" dirty="0" err="1">
                <a:solidFill>
                  <a:srgbClr val="FFFF00"/>
                </a:solidFill>
              </a:rPr>
              <a:t>Movimiento</a:t>
            </a:r>
            <a:r>
              <a:rPr sz="2000" dirty="0">
                <a:solidFill>
                  <a:srgbClr val="FFFF00"/>
                </a:solidFill>
              </a:rPr>
              <a:t>, la Mente y La </a:t>
            </a:r>
            <a:r>
              <a:rPr sz="2000" dirty="0" err="1">
                <a:solidFill>
                  <a:srgbClr val="FFFF00"/>
                </a:solidFill>
              </a:rPr>
              <a:t>Conducta</a:t>
            </a:r>
            <a:r>
              <a:rPr sz="2000" dirty="0">
                <a:solidFill>
                  <a:srgbClr val="FFFF00"/>
                </a:solidFill>
              </a:rPr>
              <a:t> (CIMMCO)</a:t>
            </a:r>
          </a:p>
        </p:txBody>
      </p:sp>
      <p:sp>
        <p:nvSpPr>
          <p:cNvPr id="7" name="TextBox 6">
            <a:extLst>
              <a:ext uri="{FF2B5EF4-FFF2-40B4-BE49-F238E27FC236}">
                <a16:creationId xmlns:a16="http://schemas.microsoft.com/office/drawing/2014/main" id="{238E3DB2-5C53-EB38-28C9-9866E2484269}"/>
              </a:ext>
            </a:extLst>
          </p:cNvPr>
          <p:cNvSpPr txBox="1"/>
          <p:nvPr/>
        </p:nvSpPr>
        <p:spPr>
          <a:xfrm>
            <a:off x="1055077" y="2495379"/>
            <a:ext cx="7033846" cy="523220"/>
          </a:xfrm>
          <a:prstGeom prst="rect">
            <a:avLst/>
          </a:prstGeom>
          <a:noFill/>
        </p:spPr>
        <p:txBody>
          <a:bodyPr wrap="square">
            <a:spAutoFit/>
          </a:bodyPr>
          <a:lstStyle/>
          <a:p>
            <a:r>
              <a:rPr lang="es-ES" sz="2800" b="1" i="0" dirty="0">
                <a:solidFill>
                  <a:srgbClr val="FFFFFF"/>
                </a:solidFill>
                <a:effectLst/>
                <a:latin typeface="Arial" panose="020B0604020202020204" pitchFamily="34" charset="0"/>
              </a:rPr>
              <a:t>Enfoque Científico y Clínico Avanzado</a:t>
            </a:r>
            <a:endParaRPr lang="es-ES"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99F28-20A8-6239-AC44-FED53B2FC57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A77E7DF-6350-7BC2-ABBB-D6F04F740395}"/>
              </a:ext>
            </a:extLst>
          </p:cNvPr>
          <p:cNvPicPr>
            <a:picLocks noChangeAspect="1"/>
          </p:cNvPicPr>
          <p:nvPr/>
        </p:nvPicPr>
        <p:blipFill>
          <a:blip r:embed="rId2"/>
          <a:stretch>
            <a:fillRect/>
          </a:stretch>
        </p:blipFill>
        <p:spPr>
          <a:xfrm>
            <a:off x="3219259" y="81648"/>
            <a:ext cx="5868000" cy="6690665"/>
          </a:xfrm>
          <a:prstGeom prst="rect">
            <a:avLst/>
          </a:prstGeom>
        </p:spPr>
      </p:pic>
      <p:sp>
        <p:nvSpPr>
          <p:cNvPr id="16" name="TextBox 15">
            <a:extLst>
              <a:ext uri="{FF2B5EF4-FFF2-40B4-BE49-F238E27FC236}">
                <a16:creationId xmlns:a16="http://schemas.microsoft.com/office/drawing/2014/main" id="{BBE90189-4848-E3BD-7B28-CBC17EDC7BA8}"/>
              </a:ext>
            </a:extLst>
          </p:cNvPr>
          <p:cNvSpPr txBox="1"/>
          <p:nvPr/>
        </p:nvSpPr>
        <p:spPr>
          <a:xfrm>
            <a:off x="0" y="2267913"/>
            <a:ext cx="3336053" cy="1569660"/>
          </a:xfrm>
          <a:prstGeom prst="rect">
            <a:avLst/>
          </a:prstGeom>
          <a:noFill/>
        </p:spPr>
        <p:txBody>
          <a:bodyPr wrap="square">
            <a:spAutoFit/>
          </a:bodyPr>
          <a:lstStyle/>
          <a:p>
            <a:pPr algn="ctr">
              <a:defRPr sz="3200" b="1">
                <a:solidFill>
                  <a:srgbClr val="FFD700"/>
                </a:solidFill>
              </a:defRPr>
            </a:pPr>
            <a:r>
              <a:rPr lang="es-ES" dirty="0"/>
              <a:t>Ejemplo de uso: caso pediátrico de 8 años</a:t>
            </a:r>
            <a:endParaRPr dirty="0"/>
          </a:p>
        </p:txBody>
      </p:sp>
    </p:spTree>
    <p:extLst>
      <p:ext uri="{BB962C8B-B14F-4D97-AF65-F5344CB8AC3E}">
        <p14:creationId xmlns:p14="http://schemas.microsoft.com/office/powerpoint/2010/main" val="218452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07A73-3E37-9230-9F29-6945103ED6E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E498FDC-D17C-1088-5781-B411F1C2A523}"/>
              </a:ext>
            </a:extLst>
          </p:cNvPr>
          <p:cNvSpPr txBox="1"/>
          <p:nvPr/>
        </p:nvSpPr>
        <p:spPr>
          <a:xfrm>
            <a:off x="0" y="2267913"/>
            <a:ext cx="3336053" cy="1569660"/>
          </a:xfrm>
          <a:prstGeom prst="rect">
            <a:avLst/>
          </a:prstGeom>
          <a:noFill/>
        </p:spPr>
        <p:txBody>
          <a:bodyPr wrap="square">
            <a:spAutoFit/>
          </a:bodyPr>
          <a:lstStyle/>
          <a:p>
            <a:pPr algn="ctr">
              <a:defRPr sz="3200" b="1">
                <a:solidFill>
                  <a:srgbClr val="FFD700"/>
                </a:solidFill>
              </a:defRPr>
            </a:pPr>
            <a:r>
              <a:rPr lang="es-ES" dirty="0"/>
              <a:t>Ejemplo de uso: caso pediátrico de 8 años</a:t>
            </a:r>
            <a:endParaRPr dirty="0"/>
          </a:p>
        </p:txBody>
      </p:sp>
      <p:pic>
        <p:nvPicPr>
          <p:cNvPr id="4" name="Picture 3">
            <a:extLst>
              <a:ext uri="{FF2B5EF4-FFF2-40B4-BE49-F238E27FC236}">
                <a16:creationId xmlns:a16="http://schemas.microsoft.com/office/drawing/2014/main" id="{B4E379CF-C4BB-F635-5D5F-DBEEE091E1CC}"/>
              </a:ext>
            </a:extLst>
          </p:cNvPr>
          <p:cNvPicPr>
            <a:picLocks noChangeAspect="1"/>
          </p:cNvPicPr>
          <p:nvPr/>
        </p:nvPicPr>
        <p:blipFill>
          <a:blip r:embed="rId2"/>
          <a:stretch>
            <a:fillRect/>
          </a:stretch>
        </p:blipFill>
        <p:spPr>
          <a:xfrm>
            <a:off x="3990159" y="54430"/>
            <a:ext cx="5040000" cy="4344218"/>
          </a:xfrm>
          <a:prstGeom prst="rect">
            <a:avLst/>
          </a:prstGeom>
        </p:spPr>
      </p:pic>
      <p:pic>
        <p:nvPicPr>
          <p:cNvPr id="7" name="Picture 6">
            <a:extLst>
              <a:ext uri="{FF2B5EF4-FFF2-40B4-BE49-F238E27FC236}">
                <a16:creationId xmlns:a16="http://schemas.microsoft.com/office/drawing/2014/main" id="{AB0E7E8A-AD6E-12CD-204B-D0826FC485D9}"/>
              </a:ext>
            </a:extLst>
          </p:cNvPr>
          <p:cNvPicPr>
            <a:picLocks noChangeAspect="1"/>
          </p:cNvPicPr>
          <p:nvPr/>
        </p:nvPicPr>
        <p:blipFill>
          <a:blip r:embed="rId3"/>
          <a:stretch>
            <a:fillRect/>
          </a:stretch>
        </p:blipFill>
        <p:spPr>
          <a:xfrm>
            <a:off x="3990159" y="4398648"/>
            <a:ext cx="5040000" cy="2440274"/>
          </a:xfrm>
          <a:prstGeom prst="rect">
            <a:avLst/>
          </a:prstGeom>
        </p:spPr>
      </p:pic>
    </p:spTree>
    <p:extLst>
      <p:ext uri="{BB962C8B-B14F-4D97-AF65-F5344CB8AC3E}">
        <p14:creationId xmlns:p14="http://schemas.microsoft.com/office/powerpoint/2010/main" val="1046282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87419"/>
            <a:ext cx="8229600" cy="584775"/>
          </a:xfrm>
          <a:prstGeom prst="rect">
            <a:avLst/>
          </a:prstGeom>
          <a:noFill/>
        </p:spPr>
        <p:txBody>
          <a:bodyPr wrap="square">
            <a:spAutoFit/>
          </a:bodyPr>
          <a:lstStyle/>
          <a:p>
            <a:pPr algn="ctr">
              <a:defRPr sz="3200" b="1">
                <a:solidFill>
                  <a:srgbClr val="FFD700"/>
                </a:solidFill>
              </a:defRPr>
            </a:pPr>
            <a:r>
              <a:rPr dirty="0" err="1"/>
              <a:t>Evidencia</a:t>
            </a:r>
            <a:r>
              <a:rPr lang="es-ES" dirty="0"/>
              <a:t>s </a:t>
            </a:r>
            <a:r>
              <a:rPr dirty="0"/>
              <a:t>Caso </a:t>
            </a:r>
            <a:r>
              <a:rPr dirty="0" err="1"/>
              <a:t>Pediátrico</a:t>
            </a:r>
            <a:r>
              <a:rPr dirty="0"/>
              <a:t> (8 </a:t>
            </a:r>
            <a:r>
              <a:rPr dirty="0" err="1"/>
              <a:t>años</a:t>
            </a:r>
            <a:r>
              <a:rPr dirty="0"/>
              <a:t>)</a:t>
            </a:r>
          </a:p>
        </p:txBody>
      </p:sp>
      <p:sp>
        <p:nvSpPr>
          <p:cNvPr id="6" name="TextBox 5"/>
          <p:cNvSpPr txBox="1"/>
          <p:nvPr/>
        </p:nvSpPr>
        <p:spPr>
          <a:xfrm>
            <a:off x="267788" y="1285603"/>
            <a:ext cx="8353698" cy="3231654"/>
          </a:xfrm>
          <a:prstGeom prst="rect">
            <a:avLst/>
          </a:prstGeom>
          <a:noFill/>
        </p:spPr>
        <p:txBody>
          <a:bodyPr wrap="square">
            <a:spAutoFit/>
          </a:bodyPr>
          <a:lstStyle/>
          <a:p>
            <a:pPr>
              <a:defRPr sz="1400"/>
            </a:pPr>
            <a:r>
              <a:rPr sz="2000" dirty="0">
                <a:solidFill>
                  <a:schemeClr val="bg1"/>
                </a:solidFill>
              </a:rPr>
              <a:t>🧠 </a:t>
            </a:r>
            <a:r>
              <a:rPr lang="es-ES" sz="2400" dirty="0">
                <a:solidFill>
                  <a:schemeClr val="bg1"/>
                </a:solidFill>
              </a:rPr>
              <a:t>Resumen de </a:t>
            </a:r>
            <a:r>
              <a:rPr sz="2400" dirty="0" err="1">
                <a:solidFill>
                  <a:schemeClr val="bg1"/>
                </a:solidFill>
              </a:rPr>
              <a:t>Análisis</a:t>
            </a:r>
            <a:r>
              <a:rPr sz="2400" dirty="0">
                <a:solidFill>
                  <a:schemeClr val="bg1"/>
                </a:solidFill>
              </a:rPr>
              <a:t> </a:t>
            </a:r>
            <a:r>
              <a:rPr sz="2400" dirty="0" err="1">
                <a:solidFill>
                  <a:schemeClr val="bg1"/>
                </a:solidFill>
              </a:rPr>
              <a:t>por</a:t>
            </a:r>
            <a:r>
              <a:rPr sz="2400" dirty="0">
                <a:solidFill>
                  <a:schemeClr val="bg1"/>
                </a:solidFill>
              </a:rPr>
              <a:t> Bandas de </a:t>
            </a:r>
            <a:r>
              <a:rPr sz="2400" dirty="0" err="1">
                <a:solidFill>
                  <a:schemeClr val="bg1"/>
                </a:solidFill>
              </a:rPr>
              <a:t>Frecuencia</a:t>
            </a:r>
            <a:endParaRPr lang="es-ES" sz="2400" dirty="0">
              <a:solidFill>
                <a:schemeClr val="bg1"/>
              </a:solidFill>
            </a:endParaRPr>
          </a:p>
          <a:p>
            <a:pPr>
              <a:defRPr sz="1400"/>
            </a:pPr>
            <a:endParaRPr lang="es-ES" sz="2000" dirty="0">
              <a:solidFill>
                <a:schemeClr val="bg1"/>
              </a:solidFill>
            </a:endParaRPr>
          </a:p>
          <a:p>
            <a:pPr>
              <a:defRPr sz="1400"/>
            </a:pPr>
            <a:r>
              <a:rPr sz="2000" dirty="0" err="1">
                <a:solidFill>
                  <a:schemeClr val="bg1"/>
                </a:solidFill>
              </a:rPr>
              <a:t>Actividad</a:t>
            </a:r>
            <a:r>
              <a:rPr sz="2000" dirty="0">
                <a:solidFill>
                  <a:schemeClr val="bg1"/>
                </a:solidFill>
              </a:rPr>
              <a:t> Delta (1.5-3.5 Hz):</a:t>
            </a:r>
            <a:r>
              <a:rPr lang="es-ES" sz="2000" dirty="0">
                <a:solidFill>
                  <a:schemeClr val="bg1"/>
                </a:solidFill>
              </a:rPr>
              <a:t> </a:t>
            </a:r>
            <a:r>
              <a:rPr sz="2000" dirty="0" err="1">
                <a:solidFill>
                  <a:schemeClr val="bg1"/>
                </a:solidFill>
              </a:rPr>
              <a:t>Reducción</a:t>
            </a:r>
            <a:r>
              <a:rPr sz="2000" dirty="0">
                <a:solidFill>
                  <a:schemeClr val="bg1"/>
                </a:solidFill>
              </a:rPr>
              <a:t> 4-8% regiones frontalesF3: -6.45%, </a:t>
            </a:r>
            <a:r>
              <a:rPr sz="2000" dirty="0" err="1">
                <a:solidFill>
                  <a:schemeClr val="bg1"/>
                </a:solidFill>
              </a:rPr>
              <a:t>Cz</a:t>
            </a:r>
            <a:r>
              <a:rPr sz="2000" dirty="0">
                <a:solidFill>
                  <a:schemeClr val="bg1"/>
                </a:solidFill>
              </a:rPr>
              <a:t>: -4.12%→ </a:t>
            </a:r>
            <a:r>
              <a:rPr sz="2000" dirty="0" err="1">
                <a:solidFill>
                  <a:schemeClr val="bg1"/>
                </a:solidFill>
              </a:rPr>
              <a:t>Disminución</a:t>
            </a:r>
            <a:r>
              <a:rPr sz="2000" dirty="0">
                <a:solidFill>
                  <a:schemeClr val="bg1"/>
                </a:solidFill>
              </a:rPr>
              <a:t> </a:t>
            </a:r>
            <a:r>
              <a:rPr sz="2000" dirty="0" err="1">
                <a:solidFill>
                  <a:schemeClr val="bg1"/>
                </a:solidFill>
              </a:rPr>
              <a:t>inmadurez</a:t>
            </a:r>
            <a:r>
              <a:rPr sz="2000" dirty="0">
                <a:solidFill>
                  <a:schemeClr val="bg1"/>
                </a:solidFill>
              </a:rPr>
              <a:t> cerebral</a:t>
            </a:r>
            <a:endParaRPr lang="es-ES" sz="2000" dirty="0">
              <a:solidFill>
                <a:schemeClr val="bg1"/>
              </a:solidFill>
            </a:endParaRPr>
          </a:p>
          <a:p>
            <a:pPr>
              <a:defRPr sz="1400"/>
            </a:pPr>
            <a:endParaRPr lang="es-ES" sz="2000" dirty="0">
              <a:solidFill>
                <a:schemeClr val="bg1"/>
              </a:solidFill>
            </a:endParaRPr>
          </a:p>
          <a:p>
            <a:pPr>
              <a:defRPr sz="1400"/>
            </a:pPr>
            <a:r>
              <a:rPr sz="2000" dirty="0" err="1">
                <a:solidFill>
                  <a:schemeClr val="bg1"/>
                </a:solidFill>
              </a:rPr>
              <a:t>Actividad</a:t>
            </a:r>
            <a:r>
              <a:rPr sz="2000" dirty="0">
                <a:solidFill>
                  <a:schemeClr val="bg1"/>
                </a:solidFill>
              </a:rPr>
              <a:t> Theta (4-7.5 Hz):</a:t>
            </a:r>
            <a:r>
              <a:rPr lang="es-ES" sz="2000" dirty="0">
                <a:solidFill>
                  <a:schemeClr val="bg1"/>
                </a:solidFill>
              </a:rPr>
              <a:t> </a:t>
            </a:r>
            <a:r>
              <a:rPr sz="2000" dirty="0" err="1">
                <a:solidFill>
                  <a:schemeClr val="bg1"/>
                </a:solidFill>
              </a:rPr>
              <a:t>Reducción</a:t>
            </a:r>
            <a:r>
              <a:rPr sz="2000" dirty="0">
                <a:solidFill>
                  <a:schemeClr val="bg1"/>
                </a:solidFill>
              </a:rPr>
              <a:t> </a:t>
            </a:r>
            <a:r>
              <a:rPr sz="2000" dirty="0" err="1">
                <a:solidFill>
                  <a:schemeClr val="bg1"/>
                </a:solidFill>
              </a:rPr>
              <a:t>sistemática</a:t>
            </a:r>
            <a:r>
              <a:rPr sz="2000" dirty="0">
                <a:solidFill>
                  <a:schemeClr val="bg1"/>
                </a:solidFill>
              </a:rPr>
              <a:t> 6-12% </a:t>
            </a:r>
            <a:r>
              <a:rPr sz="2000" dirty="0" err="1">
                <a:solidFill>
                  <a:schemeClr val="bg1"/>
                </a:solidFill>
              </a:rPr>
              <a:t>todas</a:t>
            </a:r>
            <a:r>
              <a:rPr sz="2000" dirty="0">
                <a:solidFill>
                  <a:schemeClr val="bg1"/>
                </a:solidFill>
              </a:rPr>
              <a:t> las regiones→ Mejor control </a:t>
            </a:r>
            <a:r>
              <a:rPr sz="2000" dirty="0" err="1">
                <a:solidFill>
                  <a:schemeClr val="bg1"/>
                </a:solidFill>
              </a:rPr>
              <a:t>atencional</a:t>
            </a:r>
            <a:r>
              <a:rPr sz="2000" dirty="0">
                <a:solidFill>
                  <a:schemeClr val="bg1"/>
                </a:solidFill>
              </a:rPr>
              <a:t> y </a:t>
            </a:r>
            <a:r>
              <a:rPr sz="2000" dirty="0" err="1">
                <a:solidFill>
                  <a:schemeClr val="bg1"/>
                </a:solidFill>
              </a:rPr>
              <a:t>función</a:t>
            </a:r>
            <a:r>
              <a:rPr sz="2000" dirty="0">
                <a:solidFill>
                  <a:schemeClr val="bg1"/>
                </a:solidFill>
              </a:rPr>
              <a:t> </a:t>
            </a:r>
            <a:r>
              <a:rPr sz="2000" dirty="0" err="1">
                <a:solidFill>
                  <a:schemeClr val="bg1"/>
                </a:solidFill>
              </a:rPr>
              <a:t>ejecutiva</a:t>
            </a:r>
            <a:endParaRPr lang="es-ES" sz="2000" dirty="0">
              <a:solidFill>
                <a:schemeClr val="bg1"/>
              </a:solidFill>
            </a:endParaRPr>
          </a:p>
          <a:p>
            <a:pPr>
              <a:defRPr sz="1400"/>
            </a:pPr>
            <a:endParaRPr lang="es-ES" sz="2000" dirty="0">
              <a:solidFill>
                <a:schemeClr val="bg1"/>
              </a:solidFill>
            </a:endParaRPr>
          </a:p>
          <a:p>
            <a:pPr>
              <a:defRPr sz="1400"/>
            </a:pPr>
            <a:r>
              <a:rPr sz="2000" dirty="0" err="1">
                <a:solidFill>
                  <a:schemeClr val="bg1"/>
                </a:solidFill>
              </a:rPr>
              <a:t>Actividad</a:t>
            </a:r>
            <a:r>
              <a:rPr sz="2000" dirty="0">
                <a:solidFill>
                  <a:schemeClr val="bg1"/>
                </a:solidFill>
              </a:rPr>
              <a:t> Alfa (8-12.5 Hz):</a:t>
            </a:r>
            <a:r>
              <a:rPr lang="es-ES" sz="2000" dirty="0">
                <a:solidFill>
                  <a:schemeClr val="bg1"/>
                </a:solidFill>
              </a:rPr>
              <a:t> </a:t>
            </a:r>
            <a:r>
              <a:rPr sz="2000" dirty="0" err="1">
                <a:solidFill>
                  <a:schemeClr val="bg1"/>
                </a:solidFill>
              </a:rPr>
              <a:t>Incremento</a:t>
            </a:r>
            <a:r>
              <a:rPr sz="2000" dirty="0">
                <a:solidFill>
                  <a:schemeClr val="bg1"/>
                </a:solidFill>
              </a:rPr>
              <a:t> 4.8% </a:t>
            </a:r>
            <a:r>
              <a:rPr sz="2000" dirty="0" err="1">
                <a:solidFill>
                  <a:schemeClr val="bg1"/>
                </a:solidFill>
              </a:rPr>
              <a:t>región</a:t>
            </a:r>
            <a:r>
              <a:rPr sz="2000" dirty="0">
                <a:solidFill>
                  <a:schemeClr val="bg1"/>
                </a:solidFill>
              </a:rPr>
              <a:t> Fz→ </a:t>
            </a:r>
            <a:r>
              <a:rPr sz="2000" dirty="0" err="1">
                <a:solidFill>
                  <a:schemeClr val="bg1"/>
                </a:solidFill>
              </a:rPr>
              <a:t>Optimización</a:t>
            </a:r>
            <a:r>
              <a:rPr sz="2000" dirty="0">
                <a:solidFill>
                  <a:schemeClr val="bg1"/>
                </a:solidFill>
              </a:rPr>
              <a:t> redes </a:t>
            </a:r>
            <a:r>
              <a:rPr sz="2000" dirty="0" err="1">
                <a:solidFill>
                  <a:schemeClr val="bg1"/>
                </a:solidFill>
              </a:rPr>
              <a:t>conectividad</a:t>
            </a:r>
            <a:r>
              <a:rPr sz="2000" dirty="0">
                <a:solidFill>
                  <a:schemeClr val="bg1"/>
                </a:solidFill>
              </a:rPr>
              <a:t> cortical</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82880"/>
            <a:ext cx="8229600" cy="914400"/>
          </a:xfrm>
          <a:prstGeom prst="rect">
            <a:avLst/>
          </a:prstGeom>
          <a:noFill/>
        </p:spPr>
        <p:txBody>
          <a:bodyPr wrap="none">
            <a:spAutoFit/>
          </a:bodyPr>
          <a:lstStyle/>
          <a:p>
            <a:pPr>
              <a:defRPr sz="3200" b="1">
                <a:solidFill>
                  <a:srgbClr val="FFD700"/>
                </a:solidFill>
              </a:defRPr>
            </a:pPr>
            <a:r>
              <a:t>Evidencia Clínica: Caso Pediátrico (8 años)</a:t>
            </a:r>
          </a:p>
        </p:txBody>
      </p:sp>
      <p:sp>
        <p:nvSpPr>
          <p:cNvPr id="3" name="Rectangle 2"/>
          <p:cNvSpPr/>
          <p:nvPr/>
        </p:nvSpPr>
        <p:spPr>
          <a:xfrm>
            <a:off x="457200" y="1097280"/>
            <a:ext cx="3886200" cy="2926080"/>
          </a:xfrm>
          <a:prstGeom prst="rect">
            <a:avLst/>
          </a:prstGeom>
          <a:solidFill>
            <a:srgbClr val="FFF8DC"/>
          </a:solidFill>
          <a:ln w="25400">
            <a:solidFill>
              <a:srgbClr val="FFD7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594360" y="1234439"/>
            <a:ext cx="3749040" cy="2246769"/>
          </a:xfrm>
          <a:prstGeom prst="rect">
            <a:avLst/>
          </a:prstGeom>
          <a:noFill/>
        </p:spPr>
        <p:txBody>
          <a:bodyPr wrap="square">
            <a:spAutoFit/>
          </a:bodyPr>
          <a:lstStyle/>
          <a:p>
            <a:pPr>
              <a:defRPr sz="1400"/>
            </a:pPr>
            <a:r>
              <a:rPr sz="2000" dirty="0"/>
              <a:t>📈 </a:t>
            </a:r>
            <a:r>
              <a:rPr sz="2000" dirty="0" err="1"/>
              <a:t>Análisis</a:t>
            </a:r>
            <a:r>
              <a:rPr sz="2000" dirty="0"/>
              <a:t> </a:t>
            </a:r>
            <a:r>
              <a:rPr sz="2000" dirty="0" err="1"/>
              <a:t>Cuantitativo</a:t>
            </a:r>
            <a:r>
              <a:rPr sz="2000" dirty="0"/>
              <a:t> </a:t>
            </a:r>
            <a:r>
              <a:rPr sz="2000" dirty="0" err="1"/>
              <a:t>Objetivo</a:t>
            </a:r>
            <a:endParaRPr lang="es-ES" sz="2000" dirty="0"/>
          </a:p>
          <a:p>
            <a:pPr>
              <a:defRPr sz="1400"/>
            </a:pPr>
            <a:endParaRPr lang="es-ES" sz="2000" dirty="0"/>
          </a:p>
          <a:p>
            <a:pPr>
              <a:defRPr sz="1400"/>
            </a:pPr>
            <a:r>
              <a:rPr sz="2000" dirty="0" err="1"/>
              <a:t>Frecuencia</a:t>
            </a:r>
            <a:r>
              <a:rPr sz="2000" dirty="0"/>
              <a:t> media total del EEG:</a:t>
            </a:r>
            <a:endParaRPr lang="es-ES" sz="2000" dirty="0"/>
          </a:p>
          <a:p>
            <a:pPr>
              <a:defRPr sz="1400"/>
            </a:pPr>
            <a:r>
              <a:rPr sz="2000" dirty="0"/>
              <a:t> 5.86-7.81Hz → 5.8</a:t>
            </a:r>
            <a:r>
              <a:rPr lang="es-ES" sz="2000" dirty="0"/>
              <a:t>6</a:t>
            </a:r>
            <a:r>
              <a:rPr sz="2000" dirty="0"/>
              <a:t>-8.30Hz. </a:t>
            </a:r>
            <a:endParaRPr lang="es-ES" sz="2000" dirty="0"/>
          </a:p>
          <a:p>
            <a:pPr>
              <a:defRPr sz="1400"/>
            </a:pPr>
            <a:endParaRPr lang="es-ES" sz="2000" dirty="0"/>
          </a:p>
          <a:p>
            <a:pPr>
              <a:defRPr sz="1400"/>
            </a:pPr>
            <a:r>
              <a:rPr sz="2000" dirty="0" err="1"/>
              <a:t>Incremento</a:t>
            </a:r>
            <a:r>
              <a:rPr sz="2000" dirty="0"/>
              <a:t> de </a:t>
            </a:r>
            <a:r>
              <a:rPr sz="2000" dirty="0" err="1"/>
              <a:t>energía</a:t>
            </a:r>
            <a:r>
              <a:rPr sz="2000" dirty="0"/>
              <a:t> para </a:t>
            </a:r>
            <a:r>
              <a:rPr sz="2000" dirty="0" err="1"/>
              <a:t>frecuencias</a:t>
            </a:r>
            <a:r>
              <a:rPr sz="2000" dirty="0"/>
              <a:t> 10.16-10.55Hz.</a:t>
            </a:r>
          </a:p>
        </p:txBody>
      </p:sp>
      <p:sp>
        <p:nvSpPr>
          <p:cNvPr id="5" name="Rectangle 4"/>
          <p:cNvSpPr/>
          <p:nvPr/>
        </p:nvSpPr>
        <p:spPr>
          <a:xfrm>
            <a:off x="4800600" y="1097280"/>
            <a:ext cx="3886200" cy="2926080"/>
          </a:xfrm>
          <a:prstGeom prst="rect">
            <a:avLst/>
          </a:prstGeom>
          <a:solidFill>
            <a:srgbClr val="E6F4FF"/>
          </a:solidFill>
          <a:ln w="25400">
            <a:solidFill>
              <a:srgbClr val="87CEE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TextBox 5"/>
          <p:cNvSpPr txBox="1"/>
          <p:nvPr/>
        </p:nvSpPr>
        <p:spPr>
          <a:xfrm>
            <a:off x="4800600" y="1234439"/>
            <a:ext cx="3886200" cy="2246769"/>
          </a:xfrm>
          <a:prstGeom prst="rect">
            <a:avLst/>
          </a:prstGeom>
          <a:noFill/>
        </p:spPr>
        <p:txBody>
          <a:bodyPr wrap="square">
            <a:spAutoFit/>
          </a:bodyPr>
          <a:lstStyle/>
          <a:p>
            <a:pPr>
              <a:defRPr sz="1400"/>
            </a:pPr>
            <a:r>
              <a:rPr sz="2000" dirty="0"/>
              <a:t>🧠 </a:t>
            </a:r>
            <a:r>
              <a:rPr sz="2000" dirty="0" err="1"/>
              <a:t>Interpretación</a:t>
            </a:r>
            <a:r>
              <a:rPr sz="2000" dirty="0"/>
              <a:t> </a:t>
            </a:r>
            <a:r>
              <a:rPr sz="2000" dirty="0" err="1"/>
              <a:t>Neurofisiológica</a:t>
            </a:r>
            <a:endParaRPr lang="es-ES" sz="2000" dirty="0"/>
          </a:p>
          <a:p>
            <a:pPr>
              <a:defRPr sz="1400"/>
            </a:pPr>
            <a:endParaRPr lang="es-ES" sz="2000" dirty="0"/>
          </a:p>
          <a:p>
            <a:pPr>
              <a:defRPr sz="1400"/>
            </a:pPr>
            <a:r>
              <a:rPr sz="2000" dirty="0" err="1"/>
              <a:t>Mejoría</a:t>
            </a:r>
            <a:r>
              <a:rPr sz="2000" dirty="0"/>
              <a:t> </a:t>
            </a:r>
            <a:r>
              <a:rPr sz="2000" dirty="0" err="1"/>
              <a:t>en</a:t>
            </a:r>
            <a:r>
              <a:rPr sz="2000" dirty="0"/>
              <a:t> </a:t>
            </a:r>
            <a:r>
              <a:rPr sz="2000" dirty="0" err="1"/>
              <a:t>organización</a:t>
            </a:r>
            <a:r>
              <a:rPr sz="2000" dirty="0"/>
              <a:t> de </a:t>
            </a:r>
            <a:r>
              <a:rPr sz="2000" dirty="0" err="1"/>
              <a:t>actividad</a:t>
            </a:r>
            <a:r>
              <a:rPr sz="2000" dirty="0"/>
              <a:t> </a:t>
            </a:r>
            <a:r>
              <a:rPr sz="2000" dirty="0" err="1"/>
              <a:t>eléctrica</a:t>
            </a:r>
            <a:r>
              <a:rPr sz="2000" dirty="0"/>
              <a:t> cerebral.</a:t>
            </a:r>
            <a:endParaRPr lang="es-ES" sz="2000" dirty="0"/>
          </a:p>
          <a:p>
            <a:pPr>
              <a:defRPr sz="1400"/>
            </a:pPr>
            <a:endParaRPr lang="es-ES" sz="2000" dirty="0"/>
          </a:p>
          <a:p>
            <a:pPr>
              <a:defRPr sz="1400"/>
            </a:pPr>
            <a:r>
              <a:rPr sz="2000" dirty="0"/>
              <a:t> </a:t>
            </a:r>
            <a:r>
              <a:rPr sz="2000" dirty="0" err="1"/>
              <a:t>Evidencia</a:t>
            </a:r>
            <a:r>
              <a:rPr sz="2000" dirty="0"/>
              <a:t> </a:t>
            </a:r>
            <a:r>
              <a:rPr sz="2000" dirty="0" err="1"/>
              <a:t>objetiva</a:t>
            </a:r>
            <a:r>
              <a:rPr sz="2000" dirty="0"/>
              <a:t> de </a:t>
            </a:r>
            <a:r>
              <a:rPr sz="2000" dirty="0" err="1"/>
              <a:t>neuroplasticidad</a:t>
            </a:r>
            <a:r>
              <a:rPr sz="2000" dirty="0"/>
              <a:t> </a:t>
            </a:r>
            <a:r>
              <a:rPr sz="2000" dirty="0" err="1"/>
              <a:t>inducida</a:t>
            </a:r>
            <a:r>
              <a:rPr sz="2000" dirty="0"/>
              <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263FF-4EE6-8E2D-1F99-C98FA11AF8C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3528996-00E8-825F-E4BD-9D1A35E36DE7}"/>
              </a:ext>
            </a:extLst>
          </p:cNvPr>
          <p:cNvSpPr txBox="1"/>
          <p:nvPr/>
        </p:nvSpPr>
        <p:spPr>
          <a:xfrm>
            <a:off x="457200" y="87419"/>
            <a:ext cx="8229600" cy="2062103"/>
          </a:xfrm>
          <a:prstGeom prst="rect">
            <a:avLst/>
          </a:prstGeom>
          <a:noFill/>
        </p:spPr>
        <p:txBody>
          <a:bodyPr wrap="square">
            <a:spAutoFit/>
          </a:bodyPr>
          <a:lstStyle/>
          <a:p>
            <a:pPr algn="ctr">
              <a:defRPr sz="3200" b="1">
                <a:solidFill>
                  <a:srgbClr val="FFD700"/>
                </a:solidFill>
              </a:defRPr>
            </a:pPr>
            <a:r>
              <a:rPr dirty="0" err="1"/>
              <a:t>Evidencia</a:t>
            </a:r>
            <a:r>
              <a:rPr lang="es-ES" dirty="0"/>
              <a:t>s </a:t>
            </a:r>
            <a:r>
              <a:rPr dirty="0"/>
              <a:t>Caso </a:t>
            </a:r>
            <a:r>
              <a:rPr dirty="0" err="1"/>
              <a:t>Pediátrico</a:t>
            </a:r>
            <a:r>
              <a:rPr dirty="0"/>
              <a:t> (8 </a:t>
            </a:r>
            <a:r>
              <a:rPr dirty="0" err="1"/>
              <a:t>años</a:t>
            </a:r>
            <a:r>
              <a:rPr dirty="0"/>
              <a:t>)</a:t>
            </a:r>
            <a:endParaRPr lang="es-ES" dirty="0"/>
          </a:p>
          <a:p>
            <a:pPr algn="ctr">
              <a:defRPr sz="3200" b="1">
                <a:solidFill>
                  <a:srgbClr val="FFD700"/>
                </a:solidFill>
              </a:defRPr>
            </a:pPr>
            <a:r>
              <a:rPr lang="es-ES" dirty="0"/>
              <a:t>Índices cognitivos-emocionales del instrumento </a:t>
            </a:r>
            <a:r>
              <a:rPr lang="es-ES" sz="3200" b="1" dirty="0" err="1"/>
              <a:t>ClinicalQ</a:t>
            </a:r>
            <a:endParaRPr lang="es-ES" sz="3200" b="1" dirty="0"/>
          </a:p>
          <a:p>
            <a:pPr algn="ctr">
              <a:defRPr sz="3200" b="1">
                <a:solidFill>
                  <a:srgbClr val="FFD700"/>
                </a:solidFill>
              </a:defRPr>
            </a:pPr>
            <a:endParaRPr dirty="0"/>
          </a:p>
        </p:txBody>
      </p:sp>
      <p:graphicFrame>
        <p:nvGraphicFramePr>
          <p:cNvPr id="5" name="Table 4">
            <a:extLst>
              <a:ext uri="{FF2B5EF4-FFF2-40B4-BE49-F238E27FC236}">
                <a16:creationId xmlns:a16="http://schemas.microsoft.com/office/drawing/2014/main" id="{FCBE3DC8-0291-C48E-559B-282EE15FD980}"/>
              </a:ext>
            </a:extLst>
          </p:cNvPr>
          <p:cNvGraphicFramePr>
            <a:graphicFrameLocks noGrp="1"/>
          </p:cNvGraphicFramePr>
          <p:nvPr>
            <p:extLst>
              <p:ext uri="{D42A27DB-BD31-4B8C-83A1-F6EECF244321}">
                <p14:modId xmlns:p14="http://schemas.microsoft.com/office/powerpoint/2010/main" val="686447566"/>
              </p:ext>
            </p:extLst>
          </p:nvPr>
        </p:nvGraphicFramePr>
        <p:xfrm>
          <a:off x="195943" y="1901729"/>
          <a:ext cx="8665028" cy="1828800"/>
        </p:xfrm>
        <a:graphic>
          <a:graphicData uri="http://schemas.openxmlformats.org/drawingml/2006/table">
            <a:tbl>
              <a:tblPr firstRow="1" bandRow="1">
                <a:tableStyleId>{5C22544A-7EE6-4342-B048-85BDC9FD1C3A}</a:tableStyleId>
              </a:tblPr>
              <a:tblGrid>
                <a:gridCol w="1866577">
                  <a:extLst>
                    <a:ext uri="{9D8B030D-6E8A-4147-A177-3AD203B41FA5}">
                      <a16:colId xmlns:a16="http://schemas.microsoft.com/office/drawing/2014/main" val="20000"/>
                    </a:ext>
                  </a:extLst>
                </a:gridCol>
                <a:gridCol w="844812">
                  <a:extLst>
                    <a:ext uri="{9D8B030D-6E8A-4147-A177-3AD203B41FA5}">
                      <a16:colId xmlns:a16="http://schemas.microsoft.com/office/drawing/2014/main" val="20001"/>
                    </a:ext>
                  </a:extLst>
                </a:gridCol>
                <a:gridCol w="1056015">
                  <a:extLst>
                    <a:ext uri="{9D8B030D-6E8A-4147-A177-3AD203B41FA5}">
                      <a16:colId xmlns:a16="http://schemas.microsoft.com/office/drawing/2014/main" val="20002"/>
                    </a:ext>
                  </a:extLst>
                </a:gridCol>
                <a:gridCol w="1666790">
                  <a:extLst>
                    <a:ext uri="{9D8B030D-6E8A-4147-A177-3AD203B41FA5}">
                      <a16:colId xmlns:a16="http://schemas.microsoft.com/office/drawing/2014/main" val="20003"/>
                    </a:ext>
                  </a:extLst>
                </a:gridCol>
                <a:gridCol w="3230834">
                  <a:extLst>
                    <a:ext uri="{9D8B030D-6E8A-4147-A177-3AD203B41FA5}">
                      <a16:colId xmlns:a16="http://schemas.microsoft.com/office/drawing/2014/main" val="20004"/>
                    </a:ext>
                  </a:extLst>
                </a:gridCol>
              </a:tblGrid>
              <a:tr h="365760">
                <a:tc>
                  <a:txBody>
                    <a:bodyPr/>
                    <a:lstStyle/>
                    <a:p>
                      <a:pPr>
                        <a:defRPr sz="1100" b="1"/>
                      </a:pPr>
                      <a:r>
                        <a:rPr sz="1800">
                          <a:solidFill>
                            <a:schemeClr val="tx1"/>
                          </a:solidFill>
                        </a:rPr>
                        <a:t>Índice EEG</a:t>
                      </a:r>
                    </a:p>
                  </a:txBody>
                  <a:tcPr>
                    <a:solidFill>
                      <a:srgbClr val="FFF0B4"/>
                    </a:solidFill>
                  </a:tcPr>
                </a:tc>
                <a:tc>
                  <a:txBody>
                    <a:bodyPr/>
                    <a:lstStyle/>
                    <a:p>
                      <a:pPr>
                        <a:defRPr sz="1100" b="1"/>
                      </a:pPr>
                      <a:r>
                        <a:rPr sz="1800">
                          <a:solidFill>
                            <a:schemeClr val="tx1"/>
                          </a:solidFill>
                        </a:rPr>
                        <a:t>Pre</a:t>
                      </a:r>
                    </a:p>
                  </a:txBody>
                  <a:tcPr>
                    <a:solidFill>
                      <a:srgbClr val="FFF0B4"/>
                    </a:solidFill>
                  </a:tcPr>
                </a:tc>
                <a:tc>
                  <a:txBody>
                    <a:bodyPr/>
                    <a:lstStyle/>
                    <a:p>
                      <a:pPr>
                        <a:defRPr sz="1100" b="1"/>
                      </a:pPr>
                      <a:r>
                        <a:rPr sz="1800">
                          <a:solidFill>
                            <a:schemeClr val="tx1"/>
                          </a:solidFill>
                        </a:rPr>
                        <a:t>Post</a:t>
                      </a:r>
                    </a:p>
                  </a:txBody>
                  <a:tcPr>
                    <a:solidFill>
                      <a:srgbClr val="FFF0B4"/>
                    </a:solidFill>
                  </a:tcPr>
                </a:tc>
                <a:tc>
                  <a:txBody>
                    <a:bodyPr/>
                    <a:lstStyle/>
                    <a:p>
                      <a:pPr>
                        <a:defRPr sz="1100" b="1"/>
                      </a:pPr>
                      <a:r>
                        <a:rPr sz="1800">
                          <a:solidFill>
                            <a:schemeClr val="tx1"/>
                          </a:solidFill>
                        </a:rPr>
                        <a:t>Cambio</a:t>
                      </a:r>
                    </a:p>
                  </a:txBody>
                  <a:tcPr>
                    <a:solidFill>
                      <a:srgbClr val="FFF0B4"/>
                    </a:solidFill>
                  </a:tcPr>
                </a:tc>
                <a:tc>
                  <a:txBody>
                    <a:bodyPr/>
                    <a:lstStyle/>
                    <a:p>
                      <a:pPr>
                        <a:defRPr sz="1100" b="1"/>
                      </a:pPr>
                      <a:r>
                        <a:rPr sz="1800">
                          <a:solidFill>
                            <a:schemeClr val="tx1"/>
                          </a:solidFill>
                        </a:rPr>
                        <a:t>Interpretación Clínica</a:t>
                      </a:r>
                    </a:p>
                  </a:txBody>
                  <a:tcPr>
                    <a:solidFill>
                      <a:srgbClr val="FFF0B4"/>
                    </a:solidFill>
                  </a:tcPr>
                </a:tc>
                <a:extLst>
                  <a:ext uri="{0D108BD9-81ED-4DB2-BD59-A6C34878D82A}">
                    <a16:rowId xmlns:a16="http://schemas.microsoft.com/office/drawing/2014/main" val="10000"/>
                  </a:ext>
                </a:extLst>
              </a:tr>
              <a:tr h="365760">
                <a:tc>
                  <a:txBody>
                    <a:bodyPr/>
                    <a:lstStyle/>
                    <a:p>
                      <a:pPr>
                        <a:defRPr sz="1100"/>
                      </a:pPr>
                      <a:r>
                        <a:rPr sz="1800" dirty="0">
                          <a:solidFill>
                            <a:schemeClr val="tx1"/>
                          </a:solidFill>
                        </a:rPr>
                        <a:t>TBR (F3)</a:t>
                      </a:r>
                    </a:p>
                  </a:txBody>
                  <a:tcPr/>
                </a:tc>
                <a:tc>
                  <a:txBody>
                    <a:bodyPr/>
                    <a:lstStyle/>
                    <a:p>
                      <a:pPr>
                        <a:defRPr sz="1100"/>
                      </a:pPr>
                      <a:r>
                        <a:rPr sz="1800" dirty="0">
                          <a:solidFill>
                            <a:schemeClr val="tx1"/>
                          </a:solidFill>
                        </a:rPr>
                        <a:t>0.48</a:t>
                      </a:r>
                    </a:p>
                  </a:txBody>
                  <a:tcPr/>
                </a:tc>
                <a:tc>
                  <a:txBody>
                    <a:bodyPr/>
                    <a:lstStyle/>
                    <a:p>
                      <a:pPr>
                        <a:defRPr sz="1100" b="1">
                          <a:solidFill>
                            <a:srgbClr val="90EE90"/>
                          </a:solidFill>
                        </a:defRPr>
                      </a:pPr>
                      <a:r>
                        <a:rPr sz="1800">
                          <a:solidFill>
                            <a:schemeClr val="tx1"/>
                          </a:solidFill>
                        </a:rPr>
                        <a:t>0.03</a:t>
                      </a:r>
                    </a:p>
                  </a:txBody>
                  <a:tcPr/>
                </a:tc>
                <a:tc>
                  <a:txBody>
                    <a:bodyPr/>
                    <a:lstStyle/>
                    <a:p>
                      <a:pPr>
                        <a:defRPr sz="1100" b="1">
                          <a:solidFill>
                            <a:srgbClr val="90EE90"/>
                          </a:solidFill>
                        </a:defRPr>
                      </a:pPr>
                      <a:r>
                        <a:rPr sz="1800">
                          <a:solidFill>
                            <a:schemeClr val="tx1"/>
                          </a:solidFill>
                        </a:rPr>
                        <a:t>-93.7%</a:t>
                      </a:r>
                    </a:p>
                  </a:txBody>
                  <a:tcPr/>
                </a:tc>
                <a:tc>
                  <a:txBody>
                    <a:bodyPr/>
                    <a:lstStyle/>
                    <a:p>
                      <a:pPr>
                        <a:defRPr sz="1100"/>
                      </a:pPr>
                      <a:r>
                        <a:rPr sz="1800">
                          <a:solidFill>
                            <a:schemeClr val="tx1"/>
                          </a:solidFill>
                        </a:rPr>
                        <a:t>Mejor control atencional frontal</a:t>
                      </a:r>
                    </a:p>
                  </a:txBody>
                  <a:tcPr/>
                </a:tc>
                <a:extLst>
                  <a:ext uri="{0D108BD9-81ED-4DB2-BD59-A6C34878D82A}">
                    <a16:rowId xmlns:a16="http://schemas.microsoft.com/office/drawing/2014/main" val="10001"/>
                  </a:ext>
                </a:extLst>
              </a:tr>
              <a:tr h="365760">
                <a:tc>
                  <a:txBody>
                    <a:bodyPr/>
                    <a:lstStyle/>
                    <a:p>
                      <a:pPr>
                        <a:defRPr sz="1100"/>
                      </a:pPr>
                      <a:r>
                        <a:rPr sz="1800" dirty="0">
                          <a:solidFill>
                            <a:schemeClr val="tx1"/>
                          </a:solidFill>
                        </a:rPr>
                        <a:t>TBR (F4)</a:t>
                      </a:r>
                    </a:p>
                  </a:txBody>
                  <a:tcPr/>
                </a:tc>
                <a:tc>
                  <a:txBody>
                    <a:bodyPr/>
                    <a:lstStyle/>
                    <a:p>
                      <a:pPr>
                        <a:defRPr sz="1100"/>
                      </a:pPr>
                      <a:r>
                        <a:rPr sz="1800">
                          <a:solidFill>
                            <a:schemeClr val="tx1"/>
                          </a:solidFill>
                        </a:rPr>
                        <a:t>0.47</a:t>
                      </a:r>
                    </a:p>
                  </a:txBody>
                  <a:tcPr/>
                </a:tc>
                <a:tc>
                  <a:txBody>
                    <a:bodyPr/>
                    <a:lstStyle/>
                    <a:p>
                      <a:pPr>
                        <a:defRPr sz="1100" b="1">
                          <a:solidFill>
                            <a:srgbClr val="90EE90"/>
                          </a:solidFill>
                        </a:defRPr>
                      </a:pPr>
                      <a:r>
                        <a:rPr sz="1800">
                          <a:solidFill>
                            <a:schemeClr val="tx1"/>
                          </a:solidFill>
                        </a:rPr>
                        <a:t>0.30</a:t>
                      </a:r>
                    </a:p>
                  </a:txBody>
                  <a:tcPr/>
                </a:tc>
                <a:tc>
                  <a:txBody>
                    <a:bodyPr/>
                    <a:lstStyle/>
                    <a:p>
                      <a:pPr>
                        <a:defRPr sz="1100" b="1">
                          <a:solidFill>
                            <a:srgbClr val="90EE90"/>
                          </a:solidFill>
                        </a:defRPr>
                      </a:pPr>
                      <a:r>
                        <a:rPr sz="1800">
                          <a:solidFill>
                            <a:schemeClr val="tx1"/>
                          </a:solidFill>
                        </a:rPr>
                        <a:t>-36.2%</a:t>
                      </a:r>
                    </a:p>
                  </a:txBody>
                  <a:tcPr/>
                </a:tc>
                <a:tc>
                  <a:txBody>
                    <a:bodyPr/>
                    <a:lstStyle/>
                    <a:p>
                      <a:pPr>
                        <a:defRPr sz="1100"/>
                      </a:pPr>
                      <a:r>
                        <a:rPr sz="1800">
                          <a:solidFill>
                            <a:schemeClr val="tx1"/>
                          </a:solidFill>
                        </a:rPr>
                        <a:t>Normalización hemisférica</a:t>
                      </a:r>
                    </a:p>
                  </a:txBody>
                  <a:tcPr/>
                </a:tc>
                <a:extLst>
                  <a:ext uri="{0D108BD9-81ED-4DB2-BD59-A6C34878D82A}">
                    <a16:rowId xmlns:a16="http://schemas.microsoft.com/office/drawing/2014/main" val="10002"/>
                  </a:ext>
                </a:extLst>
              </a:tr>
              <a:tr h="365760">
                <a:tc>
                  <a:txBody>
                    <a:bodyPr/>
                    <a:lstStyle/>
                    <a:p>
                      <a:pPr>
                        <a:defRPr sz="1100"/>
                      </a:pPr>
                      <a:r>
                        <a:rPr sz="1800" dirty="0">
                          <a:solidFill>
                            <a:schemeClr val="tx1"/>
                          </a:solidFill>
                        </a:rPr>
                        <a:t>Valencia</a:t>
                      </a:r>
                      <a:r>
                        <a:rPr lang="en-US" sz="1800" dirty="0">
                          <a:solidFill>
                            <a:schemeClr val="tx1"/>
                          </a:solidFill>
                        </a:rPr>
                        <a:t>/Arousal</a:t>
                      </a:r>
                      <a:endParaRPr sz="1800" dirty="0">
                        <a:solidFill>
                          <a:schemeClr val="tx1"/>
                        </a:solidFill>
                      </a:endParaRPr>
                    </a:p>
                  </a:txBody>
                  <a:tcPr/>
                </a:tc>
                <a:tc>
                  <a:txBody>
                    <a:bodyPr/>
                    <a:lstStyle/>
                    <a:p>
                      <a:pPr>
                        <a:defRPr sz="1100"/>
                      </a:pPr>
                      <a:r>
                        <a:rPr sz="1800">
                          <a:solidFill>
                            <a:schemeClr val="tx1"/>
                          </a:solidFill>
                        </a:rPr>
                        <a:t>2.20</a:t>
                      </a:r>
                    </a:p>
                  </a:txBody>
                  <a:tcPr/>
                </a:tc>
                <a:tc>
                  <a:txBody>
                    <a:bodyPr/>
                    <a:lstStyle/>
                    <a:p>
                      <a:pPr>
                        <a:defRPr sz="1100" b="1">
                          <a:solidFill>
                            <a:srgbClr val="90EE90"/>
                          </a:solidFill>
                        </a:defRPr>
                      </a:pPr>
                      <a:r>
                        <a:rPr sz="1800">
                          <a:solidFill>
                            <a:schemeClr val="tx1"/>
                          </a:solidFill>
                        </a:rPr>
                        <a:t>-0.62</a:t>
                      </a:r>
                    </a:p>
                  </a:txBody>
                  <a:tcPr/>
                </a:tc>
                <a:tc>
                  <a:txBody>
                    <a:bodyPr/>
                    <a:lstStyle/>
                    <a:p>
                      <a:pPr>
                        <a:defRPr sz="1100" b="1">
                          <a:solidFill>
                            <a:srgbClr val="90EE90"/>
                          </a:solidFill>
                        </a:defRPr>
                      </a:pPr>
                      <a:r>
                        <a:rPr sz="1800">
                          <a:solidFill>
                            <a:schemeClr val="tx1"/>
                          </a:solidFill>
                        </a:rPr>
                        <a:t>Normalización</a:t>
                      </a:r>
                    </a:p>
                  </a:txBody>
                  <a:tcPr/>
                </a:tc>
                <a:tc>
                  <a:txBody>
                    <a:bodyPr/>
                    <a:lstStyle/>
                    <a:p>
                      <a:pPr>
                        <a:defRPr sz="1100"/>
                      </a:pPr>
                      <a:r>
                        <a:rPr sz="1800">
                          <a:solidFill>
                            <a:schemeClr val="tx1"/>
                          </a:solidFill>
                        </a:rPr>
                        <a:t>Estabilidad emocional mejorada</a:t>
                      </a:r>
                    </a:p>
                  </a:txBody>
                  <a:tcPr/>
                </a:tc>
                <a:extLst>
                  <a:ext uri="{0D108BD9-81ED-4DB2-BD59-A6C34878D82A}">
                    <a16:rowId xmlns:a16="http://schemas.microsoft.com/office/drawing/2014/main" val="10003"/>
                  </a:ext>
                </a:extLst>
              </a:tr>
              <a:tr h="365760">
                <a:tc>
                  <a:txBody>
                    <a:bodyPr/>
                    <a:lstStyle/>
                    <a:p>
                      <a:pPr>
                        <a:defRPr sz="1100"/>
                      </a:pPr>
                      <a:r>
                        <a:rPr sz="1800" dirty="0">
                          <a:solidFill>
                            <a:schemeClr val="tx1"/>
                          </a:solidFill>
                        </a:rPr>
                        <a:t>APF (Hz)</a:t>
                      </a:r>
                    </a:p>
                  </a:txBody>
                  <a:tcPr/>
                </a:tc>
                <a:tc>
                  <a:txBody>
                    <a:bodyPr/>
                    <a:lstStyle/>
                    <a:p>
                      <a:pPr>
                        <a:defRPr sz="1100"/>
                      </a:pPr>
                      <a:r>
                        <a:rPr sz="1800">
                          <a:solidFill>
                            <a:schemeClr val="tx1"/>
                          </a:solidFill>
                        </a:rPr>
                        <a:t>9.38</a:t>
                      </a:r>
                    </a:p>
                  </a:txBody>
                  <a:tcPr/>
                </a:tc>
                <a:tc>
                  <a:txBody>
                    <a:bodyPr/>
                    <a:lstStyle/>
                    <a:p>
                      <a:pPr>
                        <a:defRPr sz="1100" b="1">
                          <a:solidFill>
                            <a:srgbClr val="90EE90"/>
                          </a:solidFill>
                        </a:defRPr>
                      </a:pPr>
                      <a:r>
                        <a:rPr sz="1800">
                          <a:solidFill>
                            <a:schemeClr val="tx1"/>
                          </a:solidFill>
                        </a:rPr>
                        <a:t>9.77</a:t>
                      </a:r>
                    </a:p>
                  </a:txBody>
                  <a:tcPr/>
                </a:tc>
                <a:tc>
                  <a:txBody>
                    <a:bodyPr/>
                    <a:lstStyle/>
                    <a:p>
                      <a:pPr>
                        <a:defRPr sz="1100" b="1">
                          <a:solidFill>
                            <a:srgbClr val="90EE90"/>
                          </a:solidFill>
                        </a:defRPr>
                      </a:pPr>
                      <a:r>
                        <a:rPr sz="1800">
                          <a:solidFill>
                            <a:schemeClr val="tx1"/>
                          </a:solidFill>
                        </a:rPr>
                        <a:t>+4.1%</a:t>
                      </a:r>
                    </a:p>
                  </a:txBody>
                  <a:tcPr/>
                </a:tc>
                <a:tc>
                  <a:txBody>
                    <a:bodyPr/>
                    <a:lstStyle/>
                    <a:p>
                      <a:pPr>
                        <a:defRPr sz="1100"/>
                      </a:pPr>
                      <a:r>
                        <a:rPr sz="1800" dirty="0" err="1">
                          <a:solidFill>
                            <a:schemeClr val="tx1"/>
                          </a:solidFill>
                        </a:rPr>
                        <a:t>Maduración</a:t>
                      </a:r>
                      <a:r>
                        <a:rPr sz="1800" dirty="0">
                          <a:solidFill>
                            <a:schemeClr val="tx1"/>
                          </a:solidFill>
                        </a:rPr>
                        <a:t> </a:t>
                      </a:r>
                      <a:r>
                        <a:rPr sz="1800" dirty="0" err="1">
                          <a:solidFill>
                            <a:schemeClr val="tx1"/>
                          </a:solidFill>
                        </a:rPr>
                        <a:t>acelerada</a:t>
                      </a:r>
                      <a:endParaRPr sz="1800" dirty="0">
                        <a:solidFill>
                          <a:schemeClr val="tx1"/>
                        </a:solidFil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634258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66443" y="52252"/>
            <a:ext cx="6411114" cy="584775"/>
          </a:xfrm>
          <a:prstGeom prst="rect">
            <a:avLst/>
          </a:prstGeom>
          <a:noFill/>
        </p:spPr>
        <p:txBody>
          <a:bodyPr wrap="none">
            <a:spAutoFit/>
          </a:bodyPr>
          <a:lstStyle/>
          <a:p>
            <a:pPr algn="ctr">
              <a:defRPr sz="3200" b="1">
                <a:solidFill>
                  <a:srgbClr val="FFD700"/>
                </a:solidFill>
              </a:defRPr>
            </a:pPr>
            <a:r>
              <a:rPr dirty="0" err="1"/>
              <a:t>Análisis</a:t>
            </a:r>
            <a:r>
              <a:rPr dirty="0"/>
              <a:t> </a:t>
            </a:r>
            <a:r>
              <a:rPr dirty="0" err="1"/>
              <a:t>ClinicalQ</a:t>
            </a:r>
            <a:r>
              <a:rPr dirty="0"/>
              <a:t>: </a:t>
            </a:r>
            <a:r>
              <a:rPr dirty="0" err="1"/>
              <a:t>Índices</a:t>
            </a:r>
            <a:r>
              <a:rPr dirty="0"/>
              <a:t> </a:t>
            </a:r>
            <a:r>
              <a:rPr dirty="0" err="1"/>
              <a:t>Específicos</a:t>
            </a:r>
            <a:endParaRPr dirty="0"/>
          </a:p>
        </p:txBody>
      </p:sp>
      <p:sp>
        <p:nvSpPr>
          <p:cNvPr id="3" name="Rectangle 2"/>
          <p:cNvSpPr/>
          <p:nvPr/>
        </p:nvSpPr>
        <p:spPr>
          <a:xfrm>
            <a:off x="457200" y="5217551"/>
            <a:ext cx="8229600" cy="1520734"/>
          </a:xfrm>
          <a:prstGeom prst="rect">
            <a:avLst/>
          </a:prstGeom>
          <a:solidFill>
            <a:srgbClr val="FFF8DC"/>
          </a:solidFill>
          <a:ln w="25400">
            <a:solidFill>
              <a:srgbClr val="FFD7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640080" y="5354710"/>
            <a:ext cx="7863840" cy="1323439"/>
          </a:xfrm>
          <a:prstGeom prst="rect">
            <a:avLst/>
          </a:prstGeom>
          <a:noFill/>
        </p:spPr>
        <p:txBody>
          <a:bodyPr wrap="square">
            <a:spAutoFit/>
          </a:bodyPr>
          <a:lstStyle/>
          <a:p>
            <a:pPr>
              <a:defRPr sz="2000" b="1">
                <a:solidFill>
                  <a:srgbClr val="FFD700"/>
                </a:solidFill>
              </a:defRPr>
            </a:pPr>
            <a:r>
              <a:rPr sz="2000" dirty="0"/>
              <a:t>🔬 </a:t>
            </a:r>
            <a:r>
              <a:rPr sz="2000" dirty="0" err="1"/>
              <a:t>Comentarios</a:t>
            </a:r>
            <a:r>
              <a:rPr sz="2000" dirty="0"/>
              <a:t> del </a:t>
            </a:r>
            <a:r>
              <a:rPr sz="2000" dirty="0" err="1"/>
              <a:t>Especialista</a:t>
            </a:r>
            <a:endParaRPr sz="2000" dirty="0"/>
          </a:p>
          <a:p>
            <a:pPr>
              <a:defRPr sz="1600"/>
            </a:pPr>
            <a:r>
              <a:rPr sz="2000" dirty="0"/>
              <a:t>"EEG de </a:t>
            </a:r>
            <a:r>
              <a:rPr sz="2000" dirty="0" err="1"/>
              <a:t>seguimiento</a:t>
            </a:r>
            <a:r>
              <a:rPr sz="2000" dirty="0"/>
              <a:t> post-</a:t>
            </a:r>
            <a:r>
              <a:rPr sz="2000" dirty="0" err="1"/>
              <a:t>neurorehabilitación</a:t>
            </a:r>
            <a:r>
              <a:rPr sz="2000" dirty="0"/>
              <a:t>. Se </a:t>
            </a:r>
            <a:r>
              <a:rPr sz="2000" dirty="0" err="1"/>
              <a:t>aprecia</a:t>
            </a:r>
            <a:r>
              <a:rPr sz="2000" dirty="0"/>
              <a:t> </a:t>
            </a:r>
            <a:r>
              <a:rPr sz="2000" dirty="0" err="1"/>
              <a:t>mejoría</a:t>
            </a:r>
            <a:r>
              <a:rPr sz="2000" dirty="0"/>
              <a:t> </a:t>
            </a:r>
            <a:r>
              <a:rPr sz="2000" dirty="0" err="1"/>
              <a:t>en</a:t>
            </a:r>
            <a:r>
              <a:rPr sz="2000" dirty="0"/>
              <a:t> la </a:t>
            </a:r>
            <a:r>
              <a:rPr sz="2000" dirty="0" err="1"/>
              <a:t>organización</a:t>
            </a:r>
            <a:r>
              <a:rPr sz="2000" dirty="0"/>
              <a:t> de la </a:t>
            </a:r>
            <a:r>
              <a:rPr sz="2000" dirty="0" err="1"/>
              <a:t>actividad</a:t>
            </a:r>
            <a:r>
              <a:rPr sz="2000" dirty="0"/>
              <a:t> </a:t>
            </a:r>
            <a:r>
              <a:rPr sz="2000" dirty="0" err="1"/>
              <a:t>eléctrica</a:t>
            </a:r>
            <a:r>
              <a:rPr sz="2000" dirty="0"/>
              <a:t> cerebral, </a:t>
            </a:r>
            <a:r>
              <a:rPr sz="2000" dirty="0" err="1"/>
              <a:t>ritmo</a:t>
            </a:r>
            <a:r>
              <a:rPr sz="2000" dirty="0"/>
              <a:t> alfa posterior </a:t>
            </a:r>
            <a:r>
              <a:rPr sz="2000" dirty="0" err="1"/>
              <a:t>estable</a:t>
            </a:r>
            <a:r>
              <a:rPr sz="2000" dirty="0"/>
              <a:t> y bien </a:t>
            </a:r>
            <a:r>
              <a:rPr sz="2000" dirty="0" err="1"/>
              <a:t>organizado</a:t>
            </a:r>
            <a:r>
              <a:rPr sz="2000" dirty="0"/>
              <a:t>."</a:t>
            </a:r>
          </a:p>
        </p:txBody>
      </p:sp>
      <p:graphicFrame>
        <p:nvGraphicFramePr>
          <p:cNvPr id="6" name="Table 5"/>
          <p:cNvGraphicFramePr>
            <a:graphicFrameLocks noGrp="1"/>
          </p:cNvGraphicFramePr>
          <p:nvPr>
            <p:extLst>
              <p:ext uri="{D42A27DB-BD31-4B8C-83A1-F6EECF244321}">
                <p14:modId xmlns:p14="http://schemas.microsoft.com/office/powerpoint/2010/main" val="838845867"/>
              </p:ext>
            </p:extLst>
          </p:nvPr>
        </p:nvGraphicFramePr>
        <p:xfrm>
          <a:off x="457200" y="1582774"/>
          <a:ext cx="8229600" cy="3474720"/>
        </p:xfrm>
        <a:graphic>
          <a:graphicData uri="http://schemas.openxmlformats.org/drawingml/2006/table">
            <a:tbl>
              <a:tblPr firstRow="1" bandRow="1">
                <a:tableStyleId>{5C22544A-7EE6-4342-B048-85BDC9FD1C3A}</a:tableStyleId>
              </a:tblPr>
              <a:tblGrid>
                <a:gridCol w="2231571">
                  <a:extLst>
                    <a:ext uri="{9D8B030D-6E8A-4147-A177-3AD203B41FA5}">
                      <a16:colId xmlns:a16="http://schemas.microsoft.com/office/drawing/2014/main" val="20000"/>
                    </a:ext>
                  </a:extLst>
                </a:gridCol>
                <a:gridCol w="859972">
                  <a:extLst>
                    <a:ext uri="{9D8B030D-6E8A-4147-A177-3AD203B41FA5}">
                      <a16:colId xmlns:a16="http://schemas.microsoft.com/office/drawing/2014/main" val="20001"/>
                    </a:ext>
                  </a:extLst>
                </a:gridCol>
                <a:gridCol w="892628">
                  <a:extLst>
                    <a:ext uri="{9D8B030D-6E8A-4147-A177-3AD203B41FA5}">
                      <a16:colId xmlns:a16="http://schemas.microsoft.com/office/drawing/2014/main" val="20002"/>
                    </a:ext>
                  </a:extLst>
                </a:gridCol>
                <a:gridCol w="4245429">
                  <a:extLst>
                    <a:ext uri="{9D8B030D-6E8A-4147-A177-3AD203B41FA5}">
                      <a16:colId xmlns:a16="http://schemas.microsoft.com/office/drawing/2014/main" val="2719645355"/>
                    </a:ext>
                  </a:extLst>
                </a:gridCol>
              </a:tblGrid>
              <a:tr h="365760">
                <a:tc>
                  <a:txBody>
                    <a:bodyPr/>
                    <a:lstStyle/>
                    <a:p>
                      <a:pPr>
                        <a:defRPr sz="1100" b="1"/>
                      </a:pPr>
                      <a:r>
                        <a:rPr sz="1800">
                          <a:solidFill>
                            <a:schemeClr val="tx1"/>
                          </a:solidFill>
                        </a:rPr>
                        <a:t>Medida</a:t>
                      </a:r>
                    </a:p>
                  </a:txBody>
                  <a:tcPr>
                    <a:solidFill>
                      <a:srgbClr val="FFF0B4"/>
                    </a:solidFill>
                  </a:tcPr>
                </a:tc>
                <a:tc>
                  <a:txBody>
                    <a:bodyPr/>
                    <a:lstStyle/>
                    <a:p>
                      <a:pPr>
                        <a:defRPr sz="1100" b="1"/>
                      </a:pPr>
                      <a:r>
                        <a:rPr sz="1800" dirty="0">
                          <a:solidFill>
                            <a:schemeClr val="tx1"/>
                          </a:solidFill>
                        </a:rPr>
                        <a:t>Pre</a:t>
                      </a:r>
                    </a:p>
                  </a:txBody>
                  <a:tcPr>
                    <a:solidFill>
                      <a:srgbClr val="FFF0B4"/>
                    </a:solidFill>
                  </a:tcPr>
                </a:tc>
                <a:tc>
                  <a:txBody>
                    <a:bodyPr/>
                    <a:lstStyle/>
                    <a:p>
                      <a:pPr>
                        <a:defRPr sz="1100" b="1"/>
                      </a:pPr>
                      <a:r>
                        <a:rPr sz="1800">
                          <a:solidFill>
                            <a:schemeClr val="tx1"/>
                          </a:solidFill>
                        </a:rPr>
                        <a:t>Post</a:t>
                      </a:r>
                    </a:p>
                  </a:txBody>
                  <a:tcPr>
                    <a:solidFill>
                      <a:srgbClr val="FFF0B4"/>
                    </a:solidFill>
                  </a:tcPr>
                </a:tc>
                <a:tc>
                  <a:txBody>
                    <a:bodyPr/>
                    <a:lstStyle/>
                    <a:p>
                      <a:pPr>
                        <a:defRPr sz="1100" b="1"/>
                      </a:pPr>
                      <a:endParaRPr sz="1800" dirty="0">
                        <a:solidFill>
                          <a:schemeClr val="tx1"/>
                        </a:solidFill>
                      </a:endParaRPr>
                    </a:p>
                  </a:txBody>
                  <a:tcPr>
                    <a:solidFill>
                      <a:srgbClr val="FFF0B4"/>
                    </a:solidFill>
                  </a:tcPr>
                </a:tc>
                <a:extLst>
                  <a:ext uri="{0D108BD9-81ED-4DB2-BD59-A6C34878D82A}">
                    <a16:rowId xmlns:a16="http://schemas.microsoft.com/office/drawing/2014/main" val="10000"/>
                  </a:ext>
                </a:extLst>
              </a:tr>
              <a:tr h="365760">
                <a:tc>
                  <a:txBody>
                    <a:bodyPr/>
                    <a:lstStyle/>
                    <a:p>
                      <a:pPr>
                        <a:defRPr sz="1100"/>
                      </a:pPr>
                      <a:r>
                        <a:rPr sz="1800" dirty="0">
                          <a:solidFill>
                            <a:schemeClr val="tx1"/>
                          </a:solidFill>
                        </a:rPr>
                        <a:t>SMR OC</a:t>
                      </a:r>
                    </a:p>
                  </a:txBody>
                  <a:tcPr/>
                </a:tc>
                <a:tc>
                  <a:txBody>
                    <a:bodyPr/>
                    <a:lstStyle/>
                    <a:p>
                      <a:pPr>
                        <a:defRPr sz="1100"/>
                      </a:pPr>
                      <a:r>
                        <a:rPr sz="1800">
                          <a:solidFill>
                            <a:schemeClr val="tx1"/>
                          </a:solidFill>
                        </a:rPr>
                        <a:t>11.52</a:t>
                      </a:r>
                    </a:p>
                  </a:txBody>
                  <a:tcPr/>
                </a:tc>
                <a:tc>
                  <a:txBody>
                    <a:bodyPr/>
                    <a:lstStyle/>
                    <a:p>
                      <a:pPr>
                        <a:defRPr sz="1100" b="1">
                          <a:solidFill>
                            <a:srgbClr val="90EE90"/>
                          </a:solidFill>
                        </a:defRPr>
                      </a:pPr>
                      <a:r>
                        <a:rPr sz="1800">
                          <a:solidFill>
                            <a:schemeClr val="tx1"/>
                          </a:solidFill>
                        </a:rPr>
                        <a:t>16.74</a:t>
                      </a:r>
                    </a:p>
                  </a:txBody>
                  <a:tcPr/>
                </a:tc>
                <a:tc rowSpan="2">
                  <a:txBody>
                    <a:bodyPr/>
                    <a:lstStyle/>
                    <a:p>
                      <a:pPr>
                        <a:defRPr sz="1100" b="1">
                          <a:solidFill>
                            <a:srgbClr val="90EE90"/>
                          </a:solidFill>
                        </a:defRPr>
                      </a:pPr>
                      <a:r>
                        <a:rPr lang="es-ES" sz="1600" b="1" kern="1200" dirty="0">
                          <a:solidFill>
                            <a:schemeClr val="dk1"/>
                          </a:solidFill>
                          <a:latin typeface="+mn-lt"/>
                          <a:ea typeface="+mn-ea"/>
                          <a:cs typeface="+mn-cs"/>
                        </a:rPr>
                        <a:t>Maduración cortical. Estado de "alerta tranquila" y mayor control inhibitorio (autorregulación). Mayor capacidad del cerebro para mantener atención sostenida sin actividad motora excesiva. Mejor integración sensoriomotora. Potencialmente mejorará la conducta, atención y aprendizaje</a:t>
                      </a:r>
                      <a:endParaRPr sz="1600" dirty="0">
                        <a:solidFill>
                          <a:schemeClr val="tx1"/>
                        </a:solidFill>
                      </a:endParaRPr>
                    </a:p>
                  </a:txBody>
                  <a:tcPr/>
                </a:tc>
                <a:extLst>
                  <a:ext uri="{0D108BD9-81ED-4DB2-BD59-A6C34878D82A}">
                    <a16:rowId xmlns:a16="http://schemas.microsoft.com/office/drawing/2014/main" val="10001"/>
                  </a:ext>
                </a:extLst>
              </a:tr>
              <a:tr h="365760">
                <a:tc>
                  <a:txBody>
                    <a:bodyPr/>
                    <a:lstStyle/>
                    <a:p>
                      <a:pPr>
                        <a:defRPr sz="1100"/>
                      </a:pPr>
                      <a:r>
                        <a:rPr sz="1800">
                          <a:solidFill>
                            <a:schemeClr val="tx1"/>
                          </a:solidFill>
                        </a:rPr>
                        <a:t>Theta_SMR_Ratio OA</a:t>
                      </a:r>
                    </a:p>
                  </a:txBody>
                  <a:tcPr/>
                </a:tc>
                <a:tc>
                  <a:txBody>
                    <a:bodyPr/>
                    <a:lstStyle/>
                    <a:p>
                      <a:pPr>
                        <a:defRPr sz="1100"/>
                      </a:pPr>
                      <a:r>
                        <a:rPr sz="1800">
                          <a:solidFill>
                            <a:schemeClr val="tx1"/>
                          </a:solidFill>
                        </a:rPr>
                        <a:t>16.62</a:t>
                      </a:r>
                    </a:p>
                  </a:txBody>
                  <a:tcPr/>
                </a:tc>
                <a:tc>
                  <a:txBody>
                    <a:bodyPr/>
                    <a:lstStyle/>
                    <a:p>
                      <a:pPr>
                        <a:defRPr sz="1100" b="1">
                          <a:solidFill>
                            <a:srgbClr val="90EE90"/>
                          </a:solidFill>
                        </a:defRPr>
                      </a:pPr>
                      <a:r>
                        <a:rPr sz="1800" dirty="0">
                          <a:solidFill>
                            <a:schemeClr val="tx1"/>
                          </a:solidFill>
                        </a:rPr>
                        <a:t>25.41</a:t>
                      </a:r>
                    </a:p>
                  </a:txBody>
                  <a:tcPr/>
                </a:tc>
                <a:tc vMerge="1">
                  <a:txBody>
                    <a:bodyPr/>
                    <a:lstStyle/>
                    <a:p>
                      <a:pPr>
                        <a:defRPr sz="1100" b="1">
                          <a:solidFill>
                            <a:srgbClr val="90EE90"/>
                          </a:solidFill>
                        </a:defRPr>
                      </a:pPr>
                      <a:endParaRPr sz="1800" dirty="0">
                        <a:solidFill>
                          <a:schemeClr val="tx1"/>
                        </a:solidFill>
                      </a:endParaRPr>
                    </a:p>
                  </a:txBody>
                  <a:tcPr/>
                </a:tc>
                <a:extLst>
                  <a:ext uri="{0D108BD9-81ED-4DB2-BD59-A6C34878D82A}">
                    <a16:rowId xmlns:a16="http://schemas.microsoft.com/office/drawing/2014/main" val="4190390702"/>
                  </a:ext>
                </a:extLst>
              </a:tr>
              <a:tr h="192686">
                <a:tc>
                  <a:txBody>
                    <a:bodyPr/>
                    <a:lstStyle/>
                    <a:p>
                      <a:pPr>
                        <a:defRPr sz="1100"/>
                      </a:pPr>
                      <a:r>
                        <a:rPr sz="1800" dirty="0">
                          <a:solidFill>
                            <a:schemeClr val="tx1"/>
                          </a:solidFill>
                        </a:rPr>
                        <a:t>APF OC</a:t>
                      </a:r>
                    </a:p>
                  </a:txBody>
                  <a:tcPr/>
                </a:tc>
                <a:tc>
                  <a:txBody>
                    <a:bodyPr/>
                    <a:lstStyle/>
                    <a:p>
                      <a:pPr>
                        <a:defRPr sz="1100"/>
                      </a:pPr>
                      <a:r>
                        <a:rPr sz="1800" dirty="0">
                          <a:solidFill>
                            <a:schemeClr val="tx1"/>
                          </a:solidFill>
                        </a:rPr>
                        <a:t>9.38</a:t>
                      </a:r>
                    </a:p>
                  </a:txBody>
                  <a:tcPr/>
                </a:tc>
                <a:tc>
                  <a:txBody>
                    <a:bodyPr/>
                    <a:lstStyle/>
                    <a:p>
                      <a:pPr>
                        <a:defRPr sz="1100" b="1">
                          <a:solidFill>
                            <a:srgbClr val="90EE90"/>
                          </a:solidFill>
                        </a:defRPr>
                      </a:pPr>
                      <a:r>
                        <a:rPr sz="1800" dirty="0">
                          <a:solidFill>
                            <a:schemeClr val="tx1"/>
                          </a:solidFill>
                        </a:rPr>
                        <a:t>9.77</a:t>
                      </a:r>
                    </a:p>
                  </a:txBody>
                  <a:tcPr/>
                </a:tc>
                <a:tc>
                  <a:txBody>
                    <a:bodyPr/>
                    <a:lstStyle/>
                    <a:p>
                      <a:pPr>
                        <a:defRPr sz="1100" b="1">
                          <a:solidFill>
                            <a:srgbClr val="90EE90"/>
                          </a:solidFill>
                        </a:defRPr>
                      </a:pPr>
                      <a:r>
                        <a:rPr lang="es-ES" sz="1600" b="1" kern="1200" dirty="0">
                          <a:solidFill>
                            <a:schemeClr val="dk1"/>
                          </a:solidFill>
                          <a:latin typeface="+mn-lt"/>
                          <a:ea typeface="+mn-ea"/>
                          <a:cs typeface="+mn-cs"/>
                        </a:rPr>
                        <a:t>Mayor capacidad de relajación activa. Mayor flexibilidad para modular estados de alerta. Mejor manejo del estrés y la ansiedad. Menor impulsividad. Atención más estable y concentración sostenida.</a:t>
                      </a:r>
                      <a:endParaRPr sz="1600" dirty="0">
                        <a:solidFill>
                          <a:schemeClr val="tx1"/>
                        </a:solidFill>
                      </a:endParaRPr>
                    </a:p>
                  </a:txBody>
                  <a:tcPr/>
                </a:tc>
                <a:extLst>
                  <a:ext uri="{0D108BD9-81ED-4DB2-BD59-A6C34878D82A}">
                    <a16:rowId xmlns:a16="http://schemas.microsoft.com/office/drawing/2014/main" val="10002"/>
                  </a:ext>
                </a:extLst>
              </a:tr>
            </a:tbl>
          </a:graphicData>
        </a:graphic>
      </p:graphicFrame>
      <p:sp>
        <p:nvSpPr>
          <p:cNvPr id="9" name="TextBox 8">
            <a:extLst>
              <a:ext uri="{FF2B5EF4-FFF2-40B4-BE49-F238E27FC236}">
                <a16:creationId xmlns:a16="http://schemas.microsoft.com/office/drawing/2014/main" id="{EE83FAEF-8A12-BD98-63D1-93F97958B54B}"/>
              </a:ext>
            </a:extLst>
          </p:cNvPr>
          <p:cNvSpPr txBox="1"/>
          <p:nvPr/>
        </p:nvSpPr>
        <p:spPr>
          <a:xfrm>
            <a:off x="185057" y="637712"/>
            <a:ext cx="8877300" cy="400110"/>
          </a:xfrm>
          <a:prstGeom prst="rect">
            <a:avLst/>
          </a:prstGeom>
          <a:noFill/>
        </p:spPr>
        <p:txBody>
          <a:bodyPr wrap="square">
            <a:spAutoFit/>
          </a:bodyPr>
          <a:lstStyle/>
          <a:p>
            <a:pPr>
              <a:defRPr sz="1200"/>
            </a:pPr>
            <a:r>
              <a:rPr lang="en-US" sz="2000" dirty="0">
                <a:solidFill>
                  <a:schemeClr val="bg1"/>
                </a:solidFill>
              </a:rPr>
              <a:t>+50 </a:t>
            </a:r>
            <a:r>
              <a:rPr lang="en-US" sz="2000" dirty="0" err="1">
                <a:solidFill>
                  <a:schemeClr val="bg1"/>
                </a:solidFill>
              </a:rPr>
              <a:t>medidas</a:t>
            </a:r>
            <a:r>
              <a:rPr lang="en-US" sz="2000" dirty="0">
                <a:solidFill>
                  <a:schemeClr val="bg1"/>
                </a:solidFill>
              </a:rPr>
              <a:t> </a:t>
            </a:r>
            <a:r>
              <a:rPr lang="en-US" sz="2000" dirty="0" err="1">
                <a:solidFill>
                  <a:schemeClr val="bg1"/>
                </a:solidFill>
              </a:rPr>
              <a:t>clínicas</a:t>
            </a:r>
            <a:r>
              <a:rPr lang="en-US" sz="2000" dirty="0">
                <a:solidFill>
                  <a:schemeClr val="bg1"/>
                </a:solidFill>
              </a:rPr>
              <a:t> </a:t>
            </a:r>
            <a:r>
              <a:rPr lang="en-US" sz="2000" dirty="0" err="1">
                <a:solidFill>
                  <a:schemeClr val="bg1"/>
                </a:solidFill>
              </a:rPr>
              <a:t>específicas</a:t>
            </a:r>
            <a:r>
              <a:rPr lang="en-US" sz="2000" dirty="0">
                <a:solidFill>
                  <a:schemeClr val="bg1"/>
                </a:solidFill>
              </a:rPr>
              <a:t> </a:t>
            </a:r>
            <a:r>
              <a:rPr lang="en-US" sz="2000" dirty="0" err="1">
                <a:solidFill>
                  <a:schemeClr val="bg1"/>
                </a:solidFill>
              </a:rPr>
              <a:t>validadas</a:t>
            </a:r>
            <a:r>
              <a:rPr lang="en-US" sz="2000" dirty="0">
                <a:solidFill>
                  <a:schemeClr val="bg1"/>
                </a:solidFill>
              </a:rPr>
              <a:t>. </a:t>
            </a:r>
            <a:r>
              <a:rPr lang="en-US" sz="2000" dirty="0" err="1">
                <a:solidFill>
                  <a:schemeClr val="bg1"/>
                </a:solidFill>
              </a:rPr>
              <a:t>Evaluación</a:t>
            </a:r>
            <a:r>
              <a:rPr lang="en-US" sz="2000" dirty="0">
                <a:solidFill>
                  <a:schemeClr val="bg1"/>
                </a:solidFill>
              </a:rPr>
              <a:t> multidimensional </a:t>
            </a:r>
            <a:r>
              <a:rPr lang="en-US" sz="2000" dirty="0" err="1">
                <a:solidFill>
                  <a:schemeClr val="bg1"/>
                </a:solidFill>
              </a:rPr>
              <a:t>exhaustiva</a:t>
            </a:r>
            <a:r>
              <a:rPr lang="en-US" sz="2000" dirty="0">
                <a:solidFill>
                  <a:schemeClr val="bg1"/>
                </a:solidFill>
              </a:rPr>
              <a:t>.</a:t>
            </a:r>
            <a:endParaRPr lang="es-ES" sz="2000" dirty="0">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82880"/>
            <a:ext cx="8229600" cy="914400"/>
          </a:xfrm>
          <a:prstGeom prst="rect">
            <a:avLst/>
          </a:prstGeom>
          <a:noFill/>
        </p:spPr>
        <p:txBody>
          <a:bodyPr wrap="none">
            <a:spAutoFit/>
          </a:bodyPr>
          <a:lstStyle/>
          <a:p>
            <a:pPr>
              <a:defRPr sz="3200" b="1">
                <a:solidFill>
                  <a:srgbClr val="FFD700"/>
                </a:solidFill>
              </a:defRPr>
            </a:pPr>
            <a:r>
              <a:t>Conclusiones Basadas en Evidencia Científica</a:t>
            </a:r>
          </a:p>
        </p:txBody>
      </p:sp>
      <p:sp>
        <p:nvSpPr>
          <p:cNvPr id="3" name="Rectangle 2"/>
          <p:cNvSpPr/>
          <p:nvPr/>
        </p:nvSpPr>
        <p:spPr>
          <a:xfrm>
            <a:off x="457200" y="977865"/>
            <a:ext cx="8229600" cy="2135449"/>
          </a:xfrm>
          <a:prstGeom prst="rect">
            <a:avLst/>
          </a:prstGeom>
          <a:solidFill>
            <a:srgbClr val="FFF8DC"/>
          </a:solidFill>
          <a:ln w="25400">
            <a:solidFill>
              <a:srgbClr val="FFD7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640080" y="1076595"/>
            <a:ext cx="8046720" cy="2000548"/>
          </a:xfrm>
          <a:prstGeom prst="rect">
            <a:avLst/>
          </a:prstGeom>
          <a:noFill/>
        </p:spPr>
        <p:txBody>
          <a:bodyPr wrap="square">
            <a:spAutoFit/>
          </a:bodyPr>
          <a:lstStyle/>
          <a:p>
            <a:pPr>
              <a:defRPr sz="2000" b="1">
                <a:solidFill>
                  <a:srgbClr val="FFD700"/>
                </a:solidFill>
              </a:defRPr>
            </a:pPr>
            <a:r>
              <a:rPr dirty="0"/>
              <a:t>🌟 </a:t>
            </a:r>
            <a:r>
              <a:rPr sz="2400" dirty="0"/>
              <a:t>Impacto </a:t>
            </a:r>
            <a:r>
              <a:rPr sz="2400" dirty="0" err="1"/>
              <a:t>Transformador</a:t>
            </a:r>
            <a:r>
              <a:rPr sz="2400" dirty="0"/>
              <a:t> </a:t>
            </a:r>
            <a:r>
              <a:rPr sz="2400" dirty="0" err="1"/>
              <a:t>Validado</a:t>
            </a:r>
            <a:endParaRPr sz="2400" dirty="0"/>
          </a:p>
          <a:p>
            <a:pPr>
              <a:defRPr sz="1600"/>
            </a:pPr>
            <a:r>
              <a:rPr sz="2000" dirty="0"/>
              <a:t>La </a:t>
            </a:r>
            <a:r>
              <a:rPr sz="2000" dirty="0" err="1"/>
              <a:t>evidencia</a:t>
            </a:r>
            <a:r>
              <a:rPr sz="2000" dirty="0"/>
              <a:t> </a:t>
            </a:r>
            <a:r>
              <a:rPr sz="2000" dirty="0" err="1"/>
              <a:t>científica</a:t>
            </a:r>
            <a:r>
              <a:rPr sz="2000" dirty="0"/>
              <a:t> </a:t>
            </a:r>
            <a:r>
              <a:rPr sz="2000" dirty="0" err="1"/>
              <a:t>confirma</a:t>
            </a:r>
            <a:r>
              <a:rPr sz="2000" dirty="0"/>
              <a:t> </a:t>
            </a:r>
            <a:r>
              <a:rPr sz="2000" dirty="0" err="1"/>
              <a:t>que</a:t>
            </a:r>
            <a:r>
              <a:rPr sz="2000" dirty="0"/>
              <a:t> </a:t>
            </a:r>
            <a:r>
              <a:rPr sz="2000" dirty="0" err="1"/>
              <a:t>el</a:t>
            </a:r>
            <a:r>
              <a:rPr lang="es-ES" sz="2000" dirty="0"/>
              <a:t> </a:t>
            </a:r>
            <a:r>
              <a:rPr sz="2000" dirty="0"/>
              <a:t>EEG </a:t>
            </a:r>
            <a:r>
              <a:rPr sz="2000" dirty="0" err="1"/>
              <a:t>cuantitativo</a:t>
            </a:r>
            <a:r>
              <a:rPr sz="2000" dirty="0"/>
              <a:t> </a:t>
            </a:r>
            <a:r>
              <a:rPr lang="es-ES" sz="2000" dirty="0"/>
              <a:t>normativo constituye</a:t>
            </a:r>
            <a:r>
              <a:rPr sz="2000" dirty="0"/>
              <a:t> un </a:t>
            </a:r>
            <a:r>
              <a:rPr sz="2000" dirty="0" err="1"/>
              <a:t>biomarcador</a:t>
            </a:r>
            <a:r>
              <a:rPr sz="2000" dirty="0"/>
              <a:t> </a:t>
            </a:r>
            <a:r>
              <a:rPr sz="2000" dirty="0" err="1"/>
              <a:t>confiable</a:t>
            </a:r>
            <a:r>
              <a:rPr sz="2000" dirty="0"/>
              <a:t> para </a:t>
            </a:r>
            <a:r>
              <a:rPr sz="2000" dirty="0" err="1"/>
              <a:t>optimizar</a:t>
            </a:r>
            <a:r>
              <a:rPr sz="2000" dirty="0"/>
              <a:t> la </a:t>
            </a:r>
            <a:r>
              <a:rPr sz="2000" dirty="0" err="1"/>
              <a:t>neuromodulación</a:t>
            </a:r>
            <a:r>
              <a:rPr sz="2000" dirty="0"/>
              <a:t>. Nuestra </a:t>
            </a:r>
            <a:r>
              <a:rPr sz="2000" dirty="0" err="1"/>
              <a:t>metodología</a:t>
            </a:r>
            <a:r>
              <a:rPr sz="2000" dirty="0"/>
              <a:t> </a:t>
            </a:r>
            <a:r>
              <a:rPr sz="2000" dirty="0" err="1"/>
              <a:t>integrada</a:t>
            </a:r>
            <a:r>
              <a:rPr sz="2000" dirty="0"/>
              <a:t> </a:t>
            </a:r>
            <a:r>
              <a:rPr sz="2000" dirty="0" err="1"/>
              <a:t>transforma</a:t>
            </a:r>
            <a:r>
              <a:rPr sz="2000" dirty="0"/>
              <a:t> la </a:t>
            </a:r>
            <a:r>
              <a:rPr sz="2000" dirty="0" err="1"/>
              <a:t>práctica</a:t>
            </a:r>
            <a:r>
              <a:rPr sz="2000" dirty="0"/>
              <a:t> </a:t>
            </a:r>
            <a:r>
              <a:rPr sz="2000" dirty="0" err="1"/>
              <a:t>clínica</a:t>
            </a:r>
            <a:r>
              <a:rPr sz="2000" dirty="0"/>
              <a:t> </a:t>
            </a:r>
            <a:r>
              <a:rPr sz="2000" dirty="0" err="1"/>
              <a:t>hacia</a:t>
            </a:r>
            <a:r>
              <a:rPr lang="es-ES" sz="2000" dirty="0"/>
              <a:t> una medicina de precisión </a:t>
            </a:r>
            <a:r>
              <a:rPr lang="es-ES" sz="2000" dirty="0" err="1"/>
              <a:t>neurofisiológicamente</a:t>
            </a:r>
            <a:r>
              <a:rPr lang="es-ES" sz="2000" dirty="0"/>
              <a:t> guiada, con evidencia objetiva de </a:t>
            </a:r>
            <a:r>
              <a:rPr lang="es-ES" sz="2000" dirty="0" err="1"/>
              <a:t>neuroplasticidad</a:t>
            </a:r>
            <a:r>
              <a:rPr lang="es-ES" sz="2000" dirty="0"/>
              <a:t> y de</a:t>
            </a:r>
            <a:r>
              <a:rPr sz="2000" dirty="0"/>
              <a:t> </a:t>
            </a:r>
            <a:r>
              <a:rPr sz="2000" dirty="0" err="1"/>
              <a:t>cambios</a:t>
            </a:r>
            <a:r>
              <a:rPr sz="2000" dirty="0"/>
              <a:t> </a:t>
            </a:r>
            <a:r>
              <a:rPr sz="2000" dirty="0" err="1"/>
              <a:t>funcionales</a:t>
            </a:r>
            <a:r>
              <a:rPr sz="2000" dirty="0"/>
              <a:t> </a:t>
            </a:r>
            <a:r>
              <a:rPr sz="2000" dirty="0" err="1"/>
              <a:t>cuantificables</a:t>
            </a:r>
            <a:r>
              <a:rPr sz="2000" dirty="0"/>
              <a:t>.</a:t>
            </a:r>
          </a:p>
        </p:txBody>
      </p:sp>
      <p:sp>
        <p:nvSpPr>
          <p:cNvPr id="5" name="Rectangle 4"/>
          <p:cNvSpPr/>
          <p:nvPr/>
        </p:nvSpPr>
        <p:spPr>
          <a:xfrm>
            <a:off x="457200" y="3409408"/>
            <a:ext cx="3886200" cy="1645920"/>
          </a:xfrm>
          <a:prstGeom prst="rect">
            <a:avLst/>
          </a:prstGeom>
          <a:solidFill>
            <a:srgbClr val="E6F4FF"/>
          </a:solidFill>
          <a:ln w="25400">
            <a:solidFill>
              <a:srgbClr val="87CEE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TextBox 5"/>
          <p:cNvSpPr txBox="1"/>
          <p:nvPr/>
        </p:nvSpPr>
        <p:spPr>
          <a:xfrm>
            <a:off x="594360" y="3546567"/>
            <a:ext cx="3749040" cy="1323439"/>
          </a:xfrm>
          <a:prstGeom prst="rect">
            <a:avLst/>
          </a:prstGeom>
          <a:noFill/>
        </p:spPr>
        <p:txBody>
          <a:bodyPr wrap="square">
            <a:spAutoFit/>
          </a:bodyPr>
          <a:lstStyle/>
          <a:p>
            <a:pPr>
              <a:defRPr sz="1500" b="1">
                <a:solidFill>
                  <a:srgbClr val="87CEEB"/>
                </a:solidFill>
              </a:defRPr>
            </a:pPr>
            <a:r>
              <a:rPr sz="1600" dirty="0"/>
              <a:t>📊 </a:t>
            </a:r>
            <a:r>
              <a:rPr sz="1600" dirty="0" err="1"/>
              <a:t>Biomarcador</a:t>
            </a:r>
            <a:r>
              <a:rPr sz="1600" dirty="0"/>
              <a:t> </a:t>
            </a:r>
            <a:r>
              <a:rPr sz="1600" dirty="0" err="1"/>
              <a:t>Validado</a:t>
            </a:r>
            <a:r>
              <a:rPr sz="1600" dirty="0"/>
              <a:t> </a:t>
            </a:r>
            <a:r>
              <a:rPr sz="1600" dirty="0" err="1"/>
              <a:t>Científicamente</a:t>
            </a:r>
            <a:endParaRPr lang="es-ES" sz="1600" dirty="0"/>
          </a:p>
          <a:p>
            <a:pPr>
              <a:defRPr sz="1500" b="1">
                <a:solidFill>
                  <a:srgbClr val="87CEEB"/>
                </a:solidFill>
              </a:defRPr>
            </a:pPr>
            <a:endParaRPr sz="1600" dirty="0"/>
          </a:p>
          <a:p>
            <a:pPr>
              <a:defRPr sz="1200"/>
            </a:pPr>
            <a:r>
              <a:rPr sz="1600" dirty="0"/>
              <a:t>Meta-</a:t>
            </a:r>
            <a:r>
              <a:rPr sz="1600" dirty="0" err="1"/>
              <a:t>análisis</a:t>
            </a:r>
            <a:r>
              <a:rPr sz="1600" dirty="0"/>
              <a:t> de 51 </a:t>
            </a:r>
            <a:r>
              <a:rPr sz="1600" dirty="0" err="1"/>
              <a:t>estudios</a:t>
            </a:r>
            <a:r>
              <a:rPr sz="1600" dirty="0"/>
              <a:t> </a:t>
            </a:r>
            <a:r>
              <a:rPr sz="1600" dirty="0" err="1"/>
              <a:t>confirma</a:t>
            </a:r>
            <a:r>
              <a:rPr sz="1600" dirty="0"/>
              <a:t> </a:t>
            </a:r>
            <a:r>
              <a:rPr sz="1600" dirty="0" err="1"/>
              <a:t>utilidad</a:t>
            </a:r>
            <a:r>
              <a:rPr sz="1600" dirty="0"/>
              <a:t> </a:t>
            </a:r>
            <a:r>
              <a:rPr sz="1600" dirty="0" err="1"/>
              <a:t>clínica</a:t>
            </a:r>
            <a:r>
              <a:rPr sz="1600" dirty="0"/>
              <a:t> de </a:t>
            </a:r>
            <a:r>
              <a:rPr sz="1600" dirty="0" err="1"/>
              <a:t>biomarcadores</a:t>
            </a:r>
            <a:r>
              <a:rPr sz="1600" dirty="0"/>
              <a:t> EEG </a:t>
            </a:r>
            <a:r>
              <a:rPr sz="1600" dirty="0" err="1"/>
              <a:t>en</a:t>
            </a:r>
            <a:r>
              <a:rPr sz="1600" dirty="0"/>
              <a:t> </a:t>
            </a:r>
            <a:r>
              <a:rPr sz="1600" dirty="0" err="1"/>
              <a:t>neuromodulación</a:t>
            </a:r>
            <a:endParaRPr sz="1600" dirty="0"/>
          </a:p>
        </p:txBody>
      </p:sp>
      <p:sp>
        <p:nvSpPr>
          <p:cNvPr id="7" name="Rectangle 6"/>
          <p:cNvSpPr/>
          <p:nvPr/>
        </p:nvSpPr>
        <p:spPr>
          <a:xfrm>
            <a:off x="4800600" y="3409408"/>
            <a:ext cx="3886200" cy="1645920"/>
          </a:xfrm>
          <a:prstGeom prst="rect">
            <a:avLst/>
          </a:prstGeom>
          <a:solidFill>
            <a:srgbClr val="E6F4FF"/>
          </a:solidFill>
          <a:ln w="25400">
            <a:solidFill>
              <a:srgbClr val="87CEE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TextBox 7"/>
          <p:cNvSpPr txBox="1"/>
          <p:nvPr/>
        </p:nvSpPr>
        <p:spPr>
          <a:xfrm>
            <a:off x="4937760" y="3546567"/>
            <a:ext cx="3611880" cy="1323439"/>
          </a:xfrm>
          <a:prstGeom prst="rect">
            <a:avLst/>
          </a:prstGeom>
          <a:noFill/>
        </p:spPr>
        <p:txBody>
          <a:bodyPr wrap="square">
            <a:spAutoFit/>
          </a:bodyPr>
          <a:lstStyle/>
          <a:p>
            <a:pPr>
              <a:defRPr sz="1500" b="1">
                <a:solidFill>
                  <a:srgbClr val="87CEEB"/>
                </a:solidFill>
              </a:defRPr>
            </a:pPr>
            <a:r>
              <a:rPr sz="1600" dirty="0"/>
              <a:t>🎯 Medicina </a:t>
            </a:r>
            <a:r>
              <a:rPr sz="1600" dirty="0" err="1"/>
              <a:t>Personalizada</a:t>
            </a:r>
            <a:r>
              <a:rPr sz="1600" dirty="0"/>
              <a:t> </a:t>
            </a:r>
            <a:r>
              <a:rPr sz="1600" dirty="0" err="1"/>
              <a:t>Evidenciada</a:t>
            </a:r>
            <a:endParaRPr lang="es-ES" sz="1600" dirty="0"/>
          </a:p>
          <a:p>
            <a:pPr>
              <a:defRPr sz="1500" b="1">
                <a:solidFill>
                  <a:srgbClr val="87CEEB"/>
                </a:solidFill>
              </a:defRPr>
            </a:pPr>
            <a:endParaRPr sz="1600" dirty="0"/>
          </a:p>
          <a:p>
            <a:pPr>
              <a:defRPr sz="1200"/>
            </a:pPr>
            <a:r>
              <a:rPr sz="1600" dirty="0" err="1"/>
              <a:t>Combinación</a:t>
            </a:r>
            <a:r>
              <a:rPr sz="1600" dirty="0"/>
              <a:t> de </a:t>
            </a:r>
            <a:r>
              <a:rPr sz="1600" dirty="0" err="1"/>
              <a:t>medidas</a:t>
            </a:r>
            <a:r>
              <a:rPr sz="1600" dirty="0"/>
              <a:t> EEG y </a:t>
            </a:r>
            <a:r>
              <a:rPr sz="1600" dirty="0" err="1"/>
              <a:t>síntomas</a:t>
            </a:r>
            <a:r>
              <a:rPr sz="1600" dirty="0"/>
              <a:t> </a:t>
            </a:r>
            <a:r>
              <a:rPr sz="1600" dirty="0" err="1"/>
              <a:t>optimiza</a:t>
            </a:r>
            <a:r>
              <a:rPr sz="1600" dirty="0"/>
              <a:t> </a:t>
            </a:r>
            <a:r>
              <a:rPr sz="1600" dirty="0" err="1"/>
              <a:t>predicción</a:t>
            </a:r>
            <a:r>
              <a:rPr sz="1600" dirty="0"/>
              <a:t> de </a:t>
            </a:r>
            <a:r>
              <a:rPr sz="1600" dirty="0" err="1"/>
              <a:t>respuesta</a:t>
            </a:r>
            <a:r>
              <a:rPr sz="1600" dirty="0"/>
              <a:t> (AUC &gt;0.75)</a:t>
            </a:r>
          </a:p>
        </p:txBody>
      </p:sp>
      <p:sp>
        <p:nvSpPr>
          <p:cNvPr id="9" name="Rectangle 8"/>
          <p:cNvSpPr/>
          <p:nvPr/>
        </p:nvSpPr>
        <p:spPr>
          <a:xfrm>
            <a:off x="457200" y="5238208"/>
            <a:ext cx="3886200" cy="1460599"/>
          </a:xfrm>
          <a:prstGeom prst="rect">
            <a:avLst/>
          </a:prstGeom>
          <a:solidFill>
            <a:srgbClr val="E6F4FF"/>
          </a:solidFill>
          <a:ln w="25400">
            <a:solidFill>
              <a:srgbClr val="87CEE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TextBox 9"/>
          <p:cNvSpPr txBox="1"/>
          <p:nvPr/>
        </p:nvSpPr>
        <p:spPr>
          <a:xfrm>
            <a:off x="594360" y="5375368"/>
            <a:ext cx="3611880" cy="1323439"/>
          </a:xfrm>
          <a:prstGeom prst="rect">
            <a:avLst/>
          </a:prstGeom>
          <a:noFill/>
        </p:spPr>
        <p:txBody>
          <a:bodyPr wrap="square">
            <a:spAutoFit/>
          </a:bodyPr>
          <a:lstStyle/>
          <a:p>
            <a:pPr>
              <a:defRPr sz="1500" b="1">
                <a:solidFill>
                  <a:srgbClr val="87CEEB"/>
                </a:solidFill>
              </a:defRPr>
            </a:pPr>
            <a:r>
              <a:rPr sz="1600" dirty="0"/>
              <a:t>🔬 </a:t>
            </a:r>
            <a:r>
              <a:rPr sz="1600" dirty="0" err="1"/>
              <a:t>Metodología</a:t>
            </a:r>
            <a:r>
              <a:rPr sz="1600" dirty="0"/>
              <a:t> </a:t>
            </a:r>
            <a:r>
              <a:rPr sz="1600" dirty="0" err="1"/>
              <a:t>Científicamente</a:t>
            </a:r>
            <a:r>
              <a:rPr sz="1600" dirty="0"/>
              <a:t> </a:t>
            </a:r>
            <a:r>
              <a:rPr sz="1600" dirty="0" err="1"/>
              <a:t>Sólida</a:t>
            </a:r>
            <a:endParaRPr lang="es-ES" sz="1600" dirty="0"/>
          </a:p>
          <a:p>
            <a:pPr>
              <a:defRPr sz="1500" b="1">
                <a:solidFill>
                  <a:srgbClr val="87CEEB"/>
                </a:solidFill>
              </a:defRPr>
            </a:pPr>
            <a:endParaRPr sz="1600" dirty="0"/>
          </a:p>
          <a:p>
            <a:pPr>
              <a:defRPr sz="1200"/>
            </a:pPr>
            <a:r>
              <a:rPr sz="1600" dirty="0" err="1"/>
              <a:t>Análisis</a:t>
            </a:r>
            <a:r>
              <a:rPr sz="1600" dirty="0"/>
              <a:t> </a:t>
            </a:r>
            <a:r>
              <a:rPr sz="1600" dirty="0" err="1"/>
              <a:t>normativo</a:t>
            </a:r>
            <a:r>
              <a:rPr sz="1600" dirty="0"/>
              <a:t> + </a:t>
            </a:r>
            <a:r>
              <a:rPr sz="1600" dirty="0" err="1"/>
              <a:t>índices</a:t>
            </a:r>
            <a:r>
              <a:rPr sz="1600" dirty="0"/>
              <a:t> </a:t>
            </a:r>
            <a:r>
              <a:rPr sz="1600" dirty="0" err="1"/>
              <a:t>funcionales</a:t>
            </a:r>
            <a:r>
              <a:rPr sz="1600" dirty="0"/>
              <a:t> + </a:t>
            </a:r>
            <a:r>
              <a:rPr sz="1600" dirty="0" err="1"/>
              <a:t>ClinicalQ</a:t>
            </a:r>
            <a:r>
              <a:rPr sz="1600" dirty="0"/>
              <a:t> + </a:t>
            </a:r>
            <a:r>
              <a:rPr sz="1600" dirty="0" err="1"/>
              <a:t>topografía</a:t>
            </a:r>
            <a:r>
              <a:rPr sz="1600" dirty="0"/>
              <a:t>: </a:t>
            </a:r>
            <a:r>
              <a:rPr sz="1600" dirty="0" err="1"/>
              <a:t>enfoque</a:t>
            </a:r>
            <a:r>
              <a:rPr sz="1600" dirty="0"/>
              <a:t> multidimensional </a:t>
            </a:r>
            <a:r>
              <a:rPr sz="1600" dirty="0" err="1"/>
              <a:t>validado</a:t>
            </a:r>
            <a:endParaRPr sz="1600" dirty="0"/>
          </a:p>
        </p:txBody>
      </p:sp>
      <p:sp>
        <p:nvSpPr>
          <p:cNvPr id="11" name="Rectangle 10"/>
          <p:cNvSpPr/>
          <p:nvPr/>
        </p:nvSpPr>
        <p:spPr>
          <a:xfrm>
            <a:off x="4800600" y="5238208"/>
            <a:ext cx="3886200" cy="1460599"/>
          </a:xfrm>
          <a:prstGeom prst="rect">
            <a:avLst/>
          </a:prstGeom>
          <a:solidFill>
            <a:srgbClr val="E6F4FF"/>
          </a:solidFill>
          <a:ln w="25400">
            <a:solidFill>
              <a:srgbClr val="87CEE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TextBox 11"/>
          <p:cNvSpPr txBox="1"/>
          <p:nvPr/>
        </p:nvSpPr>
        <p:spPr>
          <a:xfrm>
            <a:off x="4937760" y="5375368"/>
            <a:ext cx="3611880" cy="1077218"/>
          </a:xfrm>
          <a:prstGeom prst="rect">
            <a:avLst/>
          </a:prstGeom>
          <a:noFill/>
        </p:spPr>
        <p:txBody>
          <a:bodyPr wrap="square">
            <a:spAutoFit/>
          </a:bodyPr>
          <a:lstStyle/>
          <a:p>
            <a:pPr>
              <a:defRPr sz="1500" b="1">
                <a:solidFill>
                  <a:srgbClr val="87CEEB"/>
                </a:solidFill>
              </a:defRPr>
            </a:pPr>
            <a:r>
              <a:rPr sz="1600" dirty="0"/>
              <a:t>🧠 </a:t>
            </a:r>
            <a:r>
              <a:rPr sz="1600" dirty="0" err="1"/>
              <a:t>Evidencia</a:t>
            </a:r>
            <a:r>
              <a:rPr sz="1600" dirty="0"/>
              <a:t> </a:t>
            </a:r>
            <a:r>
              <a:rPr sz="1600" dirty="0" err="1"/>
              <a:t>Clínica</a:t>
            </a:r>
            <a:r>
              <a:rPr sz="1600" dirty="0"/>
              <a:t> </a:t>
            </a:r>
            <a:r>
              <a:rPr sz="1600" dirty="0" err="1"/>
              <a:t>Objetiva</a:t>
            </a:r>
            <a:endParaRPr lang="es-ES" sz="1600" dirty="0"/>
          </a:p>
          <a:p>
            <a:pPr>
              <a:defRPr sz="1500" b="1">
                <a:solidFill>
                  <a:srgbClr val="87CEEB"/>
                </a:solidFill>
              </a:defRPr>
            </a:pPr>
            <a:endParaRPr sz="1600" dirty="0"/>
          </a:p>
          <a:p>
            <a:pPr>
              <a:defRPr sz="1200"/>
            </a:pPr>
            <a:r>
              <a:rPr sz="1600" dirty="0" err="1"/>
              <a:t>Paciente</a:t>
            </a:r>
            <a:r>
              <a:rPr sz="1600" dirty="0"/>
              <a:t> A: -77.3% TBR, </a:t>
            </a:r>
            <a:r>
              <a:rPr sz="1600" dirty="0" err="1"/>
              <a:t>normalización</a:t>
            </a:r>
            <a:r>
              <a:rPr sz="1600" dirty="0"/>
              <a:t> </a:t>
            </a:r>
            <a:r>
              <a:rPr sz="1600" dirty="0" err="1"/>
              <a:t>emocional</a:t>
            </a:r>
            <a:r>
              <a:rPr sz="1600" dirty="0"/>
              <a:t>, </a:t>
            </a:r>
            <a:r>
              <a:rPr sz="1600" dirty="0" err="1"/>
              <a:t>optimización</a:t>
            </a:r>
            <a:r>
              <a:rPr sz="1600" dirty="0"/>
              <a:t> alfa 9→11Hz</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82880"/>
            <a:ext cx="8229600" cy="914400"/>
          </a:xfrm>
          <a:prstGeom prst="rect">
            <a:avLst/>
          </a:prstGeom>
          <a:noFill/>
        </p:spPr>
        <p:txBody>
          <a:bodyPr wrap="none">
            <a:spAutoFit/>
          </a:bodyPr>
          <a:lstStyle/>
          <a:p>
            <a:pPr>
              <a:defRPr sz="3200" b="1">
                <a:solidFill>
                  <a:srgbClr val="FFD700"/>
                </a:solidFill>
              </a:defRPr>
            </a:pPr>
            <a:r>
              <a:t>Referencias Científicas</a:t>
            </a:r>
          </a:p>
        </p:txBody>
      </p:sp>
      <p:sp>
        <p:nvSpPr>
          <p:cNvPr id="3" name="TextBox 2"/>
          <p:cNvSpPr txBox="1"/>
          <p:nvPr/>
        </p:nvSpPr>
        <p:spPr>
          <a:xfrm>
            <a:off x="457200" y="1097280"/>
            <a:ext cx="8229600" cy="5668218"/>
          </a:xfrm>
          <a:prstGeom prst="rect">
            <a:avLst/>
          </a:prstGeom>
          <a:noFill/>
        </p:spPr>
        <p:txBody>
          <a:bodyPr wrap="square">
            <a:spAutoFit/>
          </a:bodyPr>
          <a:lstStyle/>
          <a:p>
            <a:pPr>
              <a:spcAft>
                <a:spcPts val="1000"/>
              </a:spcAft>
              <a:defRPr sz="1200">
                <a:solidFill>
                  <a:srgbClr val="FFFFFF"/>
                </a:solidFill>
              </a:defRPr>
            </a:pPr>
            <a:r>
              <a:rPr sz="1600" dirty="0"/>
              <a:t>• Bosch-Bayard et al. (2001).3D Statistical Parametric Mapping of EEG Source Spectra by Means of Variable Resolution Electromagnetic Tomography (VARETA).Clinical EEG and Neuroscience, 32(2), 47–61. https://doi.org/10.1177/155005940103200203</a:t>
            </a:r>
          </a:p>
          <a:p>
            <a:pPr>
              <a:spcAft>
                <a:spcPts val="1000"/>
              </a:spcAft>
              <a:defRPr sz="1200">
                <a:solidFill>
                  <a:srgbClr val="FFFFFF"/>
                </a:solidFill>
              </a:defRPr>
            </a:pPr>
            <a:r>
              <a:rPr sz="1600" dirty="0"/>
              <a:t>• Bosch-Bayard et al. (2022).EEG effective connectivity during the first year of life mirrors brain synaptogenesis, myelination, and early right hemisphere predominance.</a:t>
            </a:r>
            <a:r>
              <a:rPr lang="es-ES" sz="1600" dirty="0"/>
              <a:t> </a:t>
            </a:r>
            <a:r>
              <a:rPr sz="1600" dirty="0"/>
              <a:t>Neuroimage, 252. https://doi.org/10.1016/j.neuroimage.2022.119035</a:t>
            </a:r>
          </a:p>
          <a:p>
            <a:pPr>
              <a:spcAft>
                <a:spcPts val="1000"/>
              </a:spcAft>
              <a:defRPr sz="1200">
                <a:solidFill>
                  <a:srgbClr val="FFFFFF"/>
                </a:solidFill>
              </a:defRPr>
            </a:pPr>
            <a:r>
              <a:rPr sz="1600" dirty="0"/>
              <a:t>• Bosch-Bayard et al. (2020).A Quantitative EEG Toolbox for the MNI Neuroinformatics </a:t>
            </a:r>
            <a:r>
              <a:rPr sz="1600" dirty="0" err="1"/>
              <a:t>Ecosystem.Front</a:t>
            </a:r>
            <a:r>
              <a:rPr sz="1600" dirty="0"/>
              <a:t> Neuroinform.14:33</a:t>
            </a:r>
          </a:p>
          <a:p>
            <a:pPr>
              <a:spcAft>
                <a:spcPts val="1000"/>
              </a:spcAft>
              <a:defRPr sz="1200">
                <a:solidFill>
                  <a:srgbClr val="FFFFFF"/>
                </a:solidFill>
              </a:defRPr>
            </a:pPr>
            <a:r>
              <a:rPr sz="1600" dirty="0"/>
              <a:t>• Watts et al. (2022).Predicting treatment response using EEG in major depressive disorder: A machine-learning meta-</a:t>
            </a:r>
            <a:r>
              <a:rPr sz="1600" dirty="0" err="1"/>
              <a:t>analysis.Translational</a:t>
            </a:r>
            <a:r>
              <a:rPr sz="1600" dirty="0"/>
              <a:t> Psychiatry, 12(1), 332. https://doi.org/10.1038/s41398-022-02064-z</a:t>
            </a:r>
          </a:p>
          <a:p>
            <a:pPr>
              <a:spcAft>
                <a:spcPts val="1000"/>
              </a:spcAft>
              <a:defRPr sz="1200">
                <a:solidFill>
                  <a:srgbClr val="FFFFFF"/>
                </a:solidFill>
              </a:defRPr>
            </a:pPr>
            <a:r>
              <a:rPr sz="1600" dirty="0"/>
              <a:t>• </a:t>
            </a:r>
            <a:r>
              <a:rPr sz="1600" dirty="0" err="1"/>
              <a:t>Strafella</a:t>
            </a:r>
            <a:r>
              <a:rPr sz="1600" dirty="0"/>
              <a:t> et al. (2022).Resting and TMS-EEG markers of treatment response in major depressive disorder: A systematic </a:t>
            </a:r>
            <a:r>
              <a:rPr sz="1600" dirty="0" err="1"/>
              <a:t>review.PMC</a:t>
            </a:r>
            <a:endParaRPr sz="1600" dirty="0"/>
          </a:p>
          <a:p>
            <a:pPr>
              <a:spcAft>
                <a:spcPts val="1000"/>
              </a:spcAft>
              <a:defRPr sz="1200">
                <a:solidFill>
                  <a:srgbClr val="FFFFFF"/>
                </a:solidFill>
              </a:defRPr>
            </a:pPr>
            <a:r>
              <a:rPr sz="1600" dirty="0"/>
              <a:t>• Bares et al. (2015).QEEG Theta </a:t>
            </a:r>
            <a:r>
              <a:rPr sz="1600" dirty="0" err="1"/>
              <a:t>Cordance</a:t>
            </a:r>
            <a:r>
              <a:rPr sz="1600" dirty="0"/>
              <a:t> in the Prediction of Treatment Outcome to Prefrontal </a:t>
            </a:r>
            <a:r>
              <a:rPr sz="1600" dirty="0" err="1"/>
              <a:t>rTMS</a:t>
            </a:r>
            <a:r>
              <a:rPr sz="1600" dirty="0"/>
              <a:t> or </a:t>
            </a:r>
            <a:r>
              <a:rPr sz="1600" dirty="0" err="1"/>
              <a:t>Venlafaxine.Clin</a:t>
            </a:r>
            <a:r>
              <a:rPr sz="1600" dirty="0"/>
              <a:t> EEG Neurosci.46(2):73-80</a:t>
            </a:r>
          </a:p>
          <a:p>
            <a:pPr>
              <a:spcAft>
                <a:spcPts val="1000"/>
              </a:spcAft>
              <a:defRPr sz="1200">
                <a:solidFill>
                  <a:srgbClr val="FFFFFF"/>
                </a:solidFill>
              </a:defRPr>
            </a:pPr>
            <a:r>
              <a:rPr sz="1600" dirty="0"/>
              <a:t>• Hunter et al. (2018).Change in Quantitative EEG Theta </a:t>
            </a:r>
            <a:r>
              <a:rPr sz="1600" dirty="0" err="1"/>
              <a:t>Cordance</a:t>
            </a:r>
            <a:r>
              <a:rPr sz="1600" dirty="0"/>
              <a:t> as Predictor of </a:t>
            </a:r>
            <a:r>
              <a:rPr sz="1600" dirty="0" err="1"/>
              <a:t>rTMS</a:t>
            </a:r>
            <a:r>
              <a:rPr sz="1600" dirty="0"/>
              <a:t> </a:t>
            </a:r>
            <a:r>
              <a:rPr sz="1600" dirty="0" err="1"/>
              <a:t>Outcome.Clin</a:t>
            </a:r>
            <a:r>
              <a:rPr sz="1600" dirty="0"/>
              <a:t> EEG Neurosci.49(5):306-315</a:t>
            </a:r>
          </a:p>
          <a:p>
            <a:pPr>
              <a:spcAft>
                <a:spcPts val="1000"/>
              </a:spcAft>
              <a:defRPr sz="1200">
                <a:solidFill>
                  <a:srgbClr val="FFFFFF"/>
                </a:solidFill>
              </a:defRPr>
            </a:pPr>
            <a:r>
              <a:rPr sz="1600" dirty="0"/>
              <a:t>• Scientific Reports (2023).TMS-EEG perturbation biomarkers for classification. Accuracy: 92.95%, Sensitivity: 96.15%</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9E98B1-B0E7-6343-62D9-DF9956F61B82}"/>
              </a:ext>
            </a:extLst>
          </p:cNvPr>
          <p:cNvSpPr txBox="1"/>
          <p:nvPr/>
        </p:nvSpPr>
        <p:spPr>
          <a:xfrm>
            <a:off x="32137" y="82900"/>
            <a:ext cx="4122856" cy="369332"/>
          </a:xfrm>
          <a:prstGeom prst="rect">
            <a:avLst/>
          </a:prstGeom>
          <a:noFill/>
        </p:spPr>
        <p:txBody>
          <a:bodyPr wrap="square" rtlCol="0">
            <a:spAutoFit/>
          </a:bodyPr>
          <a:lstStyle/>
          <a:p>
            <a:r>
              <a:rPr lang="en-US" dirty="0" err="1">
                <a:solidFill>
                  <a:schemeClr val="bg1"/>
                </a:solidFill>
              </a:rPr>
              <a:t>Modelo</a:t>
            </a:r>
            <a:r>
              <a:rPr lang="en-US" dirty="0">
                <a:solidFill>
                  <a:schemeClr val="bg1"/>
                </a:solidFill>
              </a:rPr>
              <a:t> de I</a:t>
            </a:r>
            <a:r>
              <a:rPr lang="es-ES" dirty="0" err="1">
                <a:solidFill>
                  <a:schemeClr val="bg1"/>
                </a:solidFill>
              </a:rPr>
              <a:t>nforme</a:t>
            </a:r>
            <a:r>
              <a:rPr lang="es-ES" dirty="0">
                <a:solidFill>
                  <a:schemeClr val="bg1"/>
                </a:solidFill>
              </a:rPr>
              <a:t> básico tipo del EEG</a:t>
            </a:r>
          </a:p>
        </p:txBody>
      </p:sp>
      <p:pic>
        <p:nvPicPr>
          <p:cNvPr id="3" name="Picture 2">
            <a:extLst>
              <a:ext uri="{FF2B5EF4-FFF2-40B4-BE49-F238E27FC236}">
                <a16:creationId xmlns:a16="http://schemas.microsoft.com/office/drawing/2014/main" id="{F3FFC7D6-F7BF-1013-2D46-BBA57035AA5A}"/>
              </a:ext>
            </a:extLst>
          </p:cNvPr>
          <p:cNvPicPr>
            <a:picLocks noChangeAspect="1"/>
          </p:cNvPicPr>
          <p:nvPr/>
        </p:nvPicPr>
        <p:blipFill>
          <a:blip r:embed="rId2"/>
          <a:stretch>
            <a:fillRect/>
          </a:stretch>
        </p:blipFill>
        <p:spPr>
          <a:xfrm>
            <a:off x="104490" y="726621"/>
            <a:ext cx="4284000" cy="5943598"/>
          </a:xfrm>
          <a:prstGeom prst="rect">
            <a:avLst/>
          </a:prstGeom>
        </p:spPr>
      </p:pic>
      <p:pic>
        <p:nvPicPr>
          <p:cNvPr id="4" name="Picture 3">
            <a:extLst>
              <a:ext uri="{FF2B5EF4-FFF2-40B4-BE49-F238E27FC236}">
                <a16:creationId xmlns:a16="http://schemas.microsoft.com/office/drawing/2014/main" id="{CD31F33E-AA1E-5D9A-4233-53F5725578C9}"/>
              </a:ext>
            </a:extLst>
          </p:cNvPr>
          <p:cNvPicPr>
            <a:picLocks noChangeAspect="1"/>
          </p:cNvPicPr>
          <p:nvPr/>
        </p:nvPicPr>
        <p:blipFill>
          <a:blip r:embed="rId3"/>
          <a:stretch>
            <a:fillRect/>
          </a:stretch>
        </p:blipFill>
        <p:spPr>
          <a:xfrm>
            <a:off x="4648161" y="184599"/>
            <a:ext cx="4284000" cy="6485620"/>
          </a:xfrm>
          <a:prstGeom prst="rect">
            <a:avLst/>
          </a:prstGeom>
        </p:spPr>
      </p:pic>
    </p:spTree>
    <p:extLst>
      <p:ext uri="{BB962C8B-B14F-4D97-AF65-F5344CB8AC3E}">
        <p14:creationId xmlns:p14="http://schemas.microsoft.com/office/powerpoint/2010/main" val="2266963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720C29-332B-F931-1F9B-927F9F8A3A16}"/>
              </a:ext>
            </a:extLst>
          </p:cNvPr>
          <p:cNvPicPr>
            <a:picLocks noChangeAspect="1"/>
          </p:cNvPicPr>
          <p:nvPr/>
        </p:nvPicPr>
        <p:blipFill>
          <a:blip r:embed="rId2"/>
          <a:stretch>
            <a:fillRect/>
          </a:stretch>
        </p:blipFill>
        <p:spPr>
          <a:xfrm>
            <a:off x="1432246" y="545752"/>
            <a:ext cx="4044048" cy="6192000"/>
          </a:xfrm>
          <a:prstGeom prst="rect">
            <a:avLst/>
          </a:prstGeom>
        </p:spPr>
      </p:pic>
      <p:pic>
        <p:nvPicPr>
          <p:cNvPr id="8" name="Picture 7">
            <a:extLst>
              <a:ext uri="{FF2B5EF4-FFF2-40B4-BE49-F238E27FC236}">
                <a16:creationId xmlns:a16="http://schemas.microsoft.com/office/drawing/2014/main" id="{236889F6-2874-5634-8DE4-004AD39C887D}"/>
              </a:ext>
            </a:extLst>
          </p:cNvPr>
          <p:cNvPicPr>
            <a:picLocks noChangeAspect="1"/>
          </p:cNvPicPr>
          <p:nvPr/>
        </p:nvPicPr>
        <p:blipFill>
          <a:blip r:embed="rId3"/>
          <a:stretch>
            <a:fillRect/>
          </a:stretch>
        </p:blipFill>
        <p:spPr>
          <a:xfrm>
            <a:off x="5660319" y="1411261"/>
            <a:ext cx="3375000" cy="3287338"/>
          </a:xfrm>
          <a:prstGeom prst="rect">
            <a:avLst/>
          </a:prstGeom>
        </p:spPr>
      </p:pic>
      <p:pic>
        <p:nvPicPr>
          <p:cNvPr id="9" name="Picture 8">
            <a:extLst>
              <a:ext uri="{FF2B5EF4-FFF2-40B4-BE49-F238E27FC236}">
                <a16:creationId xmlns:a16="http://schemas.microsoft.com/office/drawing/2014/main" id="{9974526A-B485-569A-FB01-AFBBECBF9D7F}"/>
              </a:ext>
            </a:extLst>
          </p:cNvPr>
          <p:cNvPicPr>
            <a:picLocks noChangeAspect="1"/>
          </p:cNvPicPr>
          <p:nvPr/>
        </p:nvPicPr>
        <p:blipFill>
          <a:blip r:embed="rId4"/>
          <a:stretch>
            <a:fillRect/>
          </a:stretch>
        </p:blipFill>
        <p:spPr>
          <a:xfrm>
            <a:off x="5660319" y="545752"/>
            <a:ext cx="3375000" cy="761119"/>
          </a:xfrm>
          <a:prstGeom prst="rect">
            <a:avLst/>
          </a:prstGeom>
        </p:spPr>
      </p:pic>
      <p:sp>
        <p:nvSpPr>
          <p:cNvPr id="10" name="TextBox 9">
            <a:extLst>
              <a:ext uri="{FF2B5EF4-FFF2-40B4-BE49-F238E27FC236}">
                <a16:creationId xmlns:a16="http://schemas.microsoft.com/office/drawing/2014/main" id="{D6C1AFFB-C4B1-45BC-B13C-157DCF30920E}"/>
              </a:ext>
            </a:extLst>
          </p:cNvPr>
          <p:cNvSpPr txBox="1"/>
          <p:nvPr/>
        </p:nvSpPr>
        <p:spPr>
          <a:xfrm>
            <a:off x="32137" y="3498043"/>
            <a:ext cx="1400109" cy="1169551"/>
          </a:xfrm>
          <a:prstGeom prst="rect">
            <a:avLst/>
          </a:prstGeom>
          <a:noFill/>
        </p:spPr>
        <p:txBody>
          <a:bodyPr wrap="square" rtlCol="0">
            <a:spAutoFit/>
          </a:bodyPr>
          <a:lstStyle/>
          <a:p>
            <a:r>
              <a:rPr lang="es-ES" sz="1400" dirty="0">
                <a:solidFill>
                  <a:schemeClr val="bg1"/>
                </a:solidFill>
              </a:rPr>
              <a:t>Segmentos representativos de la actividad eléctrica del sujeto</a:t>
            </a:r>
          </a:p>
        </p:txBody>
      </p:sp>
      <p:sp>
        <p:nvSpPr>
          <p:cNvPr id="11" name="TextBox 10">
            <a:extLst>
              <a:ext uri="{FF2B5EF4-FFF2-40B4-BE49-F238E27FC236}">
                <a16:creationId xmlns:a16="http://schemas.microsoft.com/office/drawing/2014/main" id="{DD2522B3-336F-410A-DD64-2C64084D6DAB}"/>
              </a:ext>
            </a:extLst>
          </p:cNvPr>
          <p:cNvSpPr txBox="1"/>
          <p:nvPr/>
        </p:nvSpPr>
        <p:spPr>
          <a:xfrm>
            <a:off x="5549807" y="4802989"/>
            <a:ext cx="3596024" cy="1169551"/>
          </a:xfrm>
          <a:prstGeom prst="rect">
            <a:avLst/>
          </a:prstGeom>
          <a:noFill/>
        </p:spPr>
        <p:txBody>
          <a:bodyPr wrap="square" rtlCol="0">
            <a:spAutoFit/>
          </a:bodyPr>
          <a:lstStyle/>
          <a:p>
            <a:r>
              <a:rPr lang="es-ES" sz="1400" dirty="0">
                <a:solidFill>
                  <a:schemeClr val="bg1"/>
                </a:solidFill>
              </a:rPr>
              <a:t>Mapas topográficos de Banda ancha mostrando valores crudos y normados (valores probabilísticos Z de desviación de la normalidad) en las bandas tradicionales: Delta, Theta, Alpha y Beta.</a:t>
            </a:r>
          </a:p>
        </p:txBody>
      </p:sp>
      <p:sp>
        <p:nvSpPr>
          <p:cNvPr id="3" name="TextBox 2">
            <a:extLst>
              <a:ext uri="{FF2B5EF4-FFF2-40B4-BE49-F238E27FC236}">
                <a16:creationId xmlns:a16="http://schemas.microsoft.com/office/drawing/2014/main" id="{B219E36B-1BCD-E33C-1B2D-C02EA77148A0}"/>
              </a:ext>
            </a:extLst>
          </p:cNvPr>
          <p:cNvSpPr txBox="1"/>
          <p:nvPr/>
        </p:nvSpPr>
        <p:spPr>
          <a:xfrm>
            <a:off x="32137" y="82900"/>
            <a:ext cx="4122856" cy="369332"/>
          </a:xfrm>
          <a:prstGeom prst="rect">
            <a:avLst/>
          </a:prstGeom>
          <a:noFill/>
        </p:spPr>
        <p:txBody>
          <a:bodyPr wrap="square" rtlCol="0">
            <a:spAutoFit/>
          </a:bodyPr>
          <a:lstStyle/>
          <a:p>
            <a:r>
              <a:rPr lang="en-US" dirty="0" err="1">
                <a:solidFill>
                  <a:schemeClr val="bg1"/>
                </a:solidFill>
              </a:rPr>
              <a:t>Modelo</a:t>
            </a:r>
            <a:r>
              <a:rPr lang="en-US" dirty="0">
                <a:solidFill>
                  <a:schemeClr val="bg1"/>
                </a:solidFill>
              </a:rPr>
              <a:t> de I</a:t>
            </a:r>
            <a:r>
              <a:rPr lang="es-ES" dirty="0" err="1">
                <a:solidFill>
                  <a:schemeClr val="bg1"/>
                </a:solidFill>
              </a:rPr>
              <a:t>nforme</a:t>
            </a:r>
            <a:r>
              <a:rPr lang="es-ES" dirty="0">
                <a:solidFill>
                  <a:schemeClr val="bg1"/>
                </a:solidFill>
              </a:rPr>
              <a:t> básico tipo del EEG</a:t>
            </a:r>
          </a:p>
        </p:txBody>
      </p:sp>
    </p:spTree>
    <p:extLst>
      <p:ext uri="{BB962C8B-B14F-4D97-AF65-F5344CB8AC3E}">
        <p14:creationId xmlns:p14="http://schemas.microsoft.com/office/powerpoint/2010/main" val="2736403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81C8D2F-8DC6-3E2F-10D6-1AC86586430C}"/>
              </a:ext>
            </a:extLst>
          </p:cNvPr>
          <p:cNvPicPr>
            <a:picLocks noChangeAspect="1"/>
          </p:cNvPicPr>
          <p:nvPr/>
        </p:nvPicPr>
        <p:blipFill>
          <a:blip r:embed="rId2"/>
          <a:stretch>
            <a:fillRect/>
          </a:stretch>
        </p:blipFill>
        <p:spPr>
          <a:xfrm>
            <a:off x="3480921" y="0"/>
            <a:ext cx="5638800" cy="6858000"/>
          </a:xfrm>
          <a:prstGeom prst="rect">
            <a:avLst/>
          </a:prstGeom>
        </p:spPr>
      </p:pic>
      <p:sp>
        <p:nvSpPr>
          <p:cNvPr id="2" name="TextBox 1">
            <a:extLst>
              <a:ext uri="{FF2B5EF4-FFF2-40B4-BE49-F238E27FC236}">
                <a16:creationId xmlns:a16="http://schemas.microsoft.com/office/drawing/2014/main" id="{257686FA-3E89-1A46-9A24-4F56A2890CDC}"/>
              </a:ext>
            </a:extLst>
          </p:cNvPr>
          <p:cNvSpPr txBox="1"/>
          <p:nvPr/>
        </p:nvSpPr>
        <p:spPr>
          <a:xfrm>
            <a:off x="115553" y="112542"/>
            <a:ext cx="3167855" cy="584775"/>
          </a:xfrm>
          <a:prstGeom prst="rect">
            <a:avLst/>
          </a:prstGeom>
          <a:noFill/>
        </p:spPr>
        <p:txBody>
          <a:bodyPr wrap="none">
            <a:spAutoFit/>
          </a:bodyPr>
          <a:lstStyle/>
          <a:p>
            <a:pPr>
              <a:defRPr sz="3200" b="1">
                <a:solidFill>
                  <a:srgbClr val="FFD700"/>
                </a:solidFill>
              </a:defRPr>
            </a:pPr>
            <a:r>
              <a:rPr lang="es-ES" u="sng" dirty="0"/>
              <a:t>¿Qué ofrecemos?</a:t>
            </a:r>
            <a:endParaRPr u="sng" dirty="0"/>
          </a:p>
        </p:txBody>
      </p:sp>
      <p:pic>
        <p:nvPicPr>
          <p:cNvPr id="5" name="Picture 4">
            <a:extLst>
              <a:ext uri="{FF2B5EF4-FFF2-40B4-BE49-F238E27FC236}">
                <a16:creationId xmlns:a16="http://schemas.microsoft.com/office/drawing/2014/main" id="{188F9937-BFFB-45C5-EBBD-B2F5A269DF0B}"/>
              </a:ext>
            </a:extLst>
          </p:cNvPr>
          <p:cNvPicPr>
            <a:picLocks noChangeAspect="1"/>
          </p:cNvPicPr>
          <p:nvPr/>
        </p:nvPicPr>
        <p:blipFill>
          <a:blip r:embed="rId3"/>
          <a:srcRect b="17622"/>
          <a:stretch>
            <a:fillRect/>
          </a:stretch>
        </p:blipFill>
        <p:spPr>
          <a:xfrm>
            <a:off x="3522754" y="5028525"/>
            <a:ext cx="2718151" cy="1800000"/>
          </a:xfrm>
          <a:prstGeom prst="rect">
            <a:avLst/>
          </a:prstGeom>
        </p:spPr>
      </p:pic>
      <p:pic>
        <p:nvPicPr>
          <p:cNvPr id="12" name="Picture 11">
            <a:extLst>
              <a:ext uri="{FF2B5EF4-FFF2-40B4-BE49-F238E27FC236}">
                <a16:creationId xmlns:a16="http://schemas.microsoft.com/office/drawing/2014/main" id="{11EE986F-EF0A-DA3D-7B60-279185EEE7A3}"/>
              </a:ext>
            </a:extLst>
          </p:cNvPr>
          <p:cNvPicPr>
            <a:picLocks noChangeAspect="1"/>
          </p:cNvPicPr>
          <p:nvPr/>
        </p:nvPicPr>
        <p:blipFill>
          <a:blip r:embed="rId4"/>
          <a:srcRect t="1903"/>
          <a:stretch>
            <a:fillRect/>
          </a:stretch>
        </p:blipFill>
        <p:spPr>
          <a:xfrm>
            <a:off x="10039" y="4461465"/>
            <a:ext cx="3448240" cy="2412000"/>
          </a:xfrm>
          <a:prstGeom prst="rect">
            <a:avLst/>
          </a:prstGeom>
        </p:spPr>
      </p:pic>
      <p:cxnSp>
        <p:nvCxnSpPr>
          <p:cNvPr id="11" name="Straight Arrow Connector 10">
            <a:extLst>
              <a:ext uri="{FF2B5EF4-FFF2-40B4-BE49-F238E27FC236}">
                <a16:creationId xmlns:a16="http://schemas.microsoft.com/office/drawing/2014/main" id="{47C409D2-7B95-E6CD-7616-45713A840745}"/>
              </a:ext>
            </a:extLst>
          </p:cNvPr>
          <p:cNvCxnSpPr>
            <a:cxnSpLocks/>
          </p:cNvCxnSpPr>
          <p:nvPr/>
        </p:nvCxnSpPr>
        <p:spPr>
          <a:xfrm flipV="1">
            <a:off x="3258277" y="6020749"/>
            <a:ext cx="289609" cy="1444"/>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5975679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223A1E0-5471-1C54-FCA6-5AAF414B2C98}"/>
              </a:ext>
            </a:extLst>
          </p:cNvPr>
          <p:cNvGrpSpPr/>
          <p:nvPr/>
        </p:nvGrpSpPr>
        <p:grpSpPr>
          <a:xfrm>
            <a:off x="5330661" y="1759644"/>
            <a:ext cx="3498168" cy="4086420"/>
            <a:chOff x="5330661" y="1759644"/>
            <a:chExt cx="3498168" cy="4086420"/>
          </a:xfrm>
        </p:grpSpPr>
        <p:pic>
          <p:nvPicPr>
            <p:cNvPr id="12" name="Picture 11">
              <a:extLst>
                <a:ext uri="{FF2B5EF4-FFF2-40B4-BE49-F238E27FC236}">
                  <a16:creationId xmlns:a16="http://schemas.microsoft.com/office/drawing/2014/main" id="{3771D02E-FCF5-D0F3-DCB4-FD5211C0A3AE}"/>
                </a:ext>
              </a:extLst>
            </p:cNvPr>
            <p:cNvPicPr>
              <a:picLocks noChangeAspect="1"/>
            </p:cNvPicPr>
            <p:nvPr/>
          </p:nvPicPr>
          <p:blipFill>
            <a:blip r:embed="rId2"/>
            <a:stretch>
              <a:fillRect/>
            </a:stretch>
          </p:blipFill>
          <p:spPr>
            <a:xfrm>
              <a:off x="5330661" y="1759644"/>
              <a:ext cx="3493797" cy="2102400"/>
            </a:xfrm>
            <a:prstGeom prst="rect">
              <a:avLst/>
            </a:prstGeom>
          </p:spPr>
        </p:pic>
        <p:pic>
          <p:nvPicPr>
            <p:cNvPr id="13" name="Picture 12">
              <a:extLst>
                <a:ext uri="{FF2B5EF4-FFF2-40B4-BE49-F238E27FC236}">
                  <a16:creationId xmlns:a16="http://schemas.microsoft.com/office/drawing/2014/main" id="{4F5A0AEC-2149-7D44-3973-5A8A61A4695B}"/>
                </a:ext>
              </a:extLst>
            </p:cNvPr>
            <p:cNvPicPr>
              <a:picLocks noChangeAspect="1"/>
            </p:cNvPicPr>
            <p:nvPr/>
          </p:nvPicPr>
          <p:blipFill>
            <a:blip r:embed="rId3"/>
            <a:stretch>
              <a:fillRect/>
            </a:stretch>
          </p:blipFill>
          <p:spPr>
            <a:xfrm>
              <a:off x="5330664" y="3758064"/>
              <a:ext cx="3498165" cy="2088000"/>
            </a:xfrm>
            <a:prstGeom prst="rect">
              <a:avLst/>
            </a:prstGeom>
          </p:spPr>
        </p:pic>
      </p:grpSp>
      <p:sp>
        <p:nvSpPr>
          <p:cNvPr id="14" name="TextBox 13">
            <a:extLst>
              <a:ext uri="{FF2B5EF4-FFF2-40B4-BE49-F238E27FC236}">
                <a16:creationId xmlns:a16="http://schemas.microsoft.com/office/drawing/2014/main" id="{D1DC3EBC-D122-7B83-9FFA-4951484B4A45}"/>
              </a:ext>
            </a:extLst>
          </p:cNvPr>
          <p:cNvSpPr txBox="1"/>
          <p:nvPr/>
        </p:nvSpPr>
        <p:spPr>
          <a:xfrm>
            <a:off x="41799" y="452232"/>
            <a:ext cx="9011766" cy="1169551"/>
          </a:xfrm>
          <a:prstGeom prst="rect">
            <a:avLst/>
          </a:prstGeom>
          <a:noFill/>
        </p:spPr>
        <p:txBody>
          <a:bodyPr wrap="square" rtlCol="0">
            <a:spAutoFit/>
          </a:bodyPr>
          <a:lstStyle/>
          <a:p>
            <a:r>
              <a:rPr lang="es-ES" sz="1400" dirty="0">
                <a:solidFill>
                  <a:schemeClr val="bg1"/>
                </a:solidFill>
              </a:rPr>
              <a:t>Análisis espectral de banda estrecha: valores crudos y normados (medias Z). Logaritmo del Espectro en todas las derivaciones y mapas topográficos en todas las frecuencias.</a:t>
            </a:r>
          </a:p>
          <a:p>
            <a:r>
              <a:rPr lang="es-ES" sz="1400" dirty="0">
                <a:solidFill>
                  <a:schemeClr val="bg1"/>
                </a:solidFill>
              </a:rPr>
              <a:t>Note que los mapas de banda estrecha muestran información más detallada, que permite tener una imagen más exacta. En este caso, los mapas Z muestran un exceso de actividad Alpha entre 10 y 12 Hz,  y una disminución discreta del espectro en frecuencias de las bandas Delta y Theta, que son en realidad signos positivos en esta persona.</a:t>
            </a:r>
          </a:p>
        </p:txBody>
      </p:sp>
      <p:grpSp>
        <p:nvGrpSpPr>
          <p:cNvPr id="6" name="Group 5">
            <a:extLst>
              <a:ext uri="{FF2B5EF4-FFF2-40B4-BE49-F238E27FC236}">
                <a16:creationId xmlns:a16="http://schemas.microsoft.com/office/drawing/2014/main" id="{9527C0EB-D099-3690-2BBA-6DAB30942856}"/>
              </a:ext>
            </a:extLst>
          </p:cNvPr>
          <p:cNvGrpSpPr/>
          <p:nvPr/>
        </p:nvGrpSpPr>
        <p:grpSpPr>
          <a:xfrm>
            <a:off x="779993" y="1663451"/>
            <a:ext cx="3375000" cy="4671727"/>
            <a:chOff x="779993" y="1663451"/>
            <a:chExt cx="3375000" cy="4671727"/>
          </a:xfrm>
        </p:grpSpPr>
        <p:pic>
          <p:nvPicPr>
            <p:cNvPr id="4" name="Picture 3">
              <a:extLst>
                <a:ext uri="{FF2B5EF4-FFF2-40B4-BE49-F238E27FC236}">
                  <a16:creationId xmlns:a16="http://schemas.microsoft.com/office/drawing/2014/main" id="{27D43375-AA2D-83BD-33DE-17C7BB1B0D97}"/>
                </a:ext>
              </a:extLst>
            </p:cNvPr>
            <p:cNvPicPr>
              <a:picLocks noChangeAspect="1"/>
            </p:cNvPicPr>
            <p:nvPr/>
          </p:nvPicPr>
          <p:blipFill>
            <a:blip r:embed="rId4"/>
            <a:stretch>
              <a:fillRect/>
            </a:stretch>
          </p:blipFill>
          <p:spPr>
            <a:xfrm>
              <a:off x="779993" y="1663451"/>
              <a:ext cx="3375000" cy="880568"/>
            </a:xfrm>
            <a:prstGeom prst="rect">
              <a:avLst/>
            </a:prstGeom>
          </p:spPr>
        </p:pic>
        <p:pic>
          <p:nvPicPr>
            <p:cNvPr id="10" name="Picture 9">
              <a:extLst>
                <a:ext uri="{FF2B5EF4-FFF2-40B4-BE49-F238E27FC236}">
                  <a16:creationId xmlns:a16="http://schemas.microsoft.com/office/drawing/2014/main" id="{14E65314-310E-C995-4A20-6B76F2733800}"/>
                </a:ext>
              </a:extLst>
            </p:cNvPr>
            <p:cNvPicPr>
              <a:picLocks noChangeAspect="1"/>
            </p:cNvPicPr>
            <p:nvPr/>
          </p:nvPicPr>
          <p:blipFill>
            <a:blip r:embed="rId5"/>
            <a:stretch>
              <a:fillRect/>
            </a:stretch>
          </p:blipFill>
          <p:spPr>
            <a:xfrm>
              <a:off x="779993" y="4156799"/>
              <a:ext cx="3375000" cy="2178379"/>
            </a:xfrm>
            <a:prstGeom prst="rect">
              <a:avLst/>
            </a:prstGeom>
          </p:spPr>
        </p:pic>
        <p:grpSp>
          <p:nvGrpSpPr>
            <p:cNvPr id="16" name="Group 15">
              <a:extLst>
                <a:ext uri="{FF2B5EF4-FFF2-40B4-BE49-F238E27FC236}">
                  <a16:creationId xmlns:a16="http://schemas.microsoft.com/office/drawing/2014/main" id="{D7762C35-FDB3-8B0B-C2CC-AB29D3A48DCE}"/>
                </a:ext>
              </a:extLst>
            </p:cNvPr>
            <p:cNvGrpSpPr/>
            <p:nvPr/>
          </p:nvGrpSpPr>
          <p:grpSpPr>
            <a:xfrm>
              <a:off x="779993" y="2443698"/>
              <a:ext cx="3375000" cy="1778485"/>
              <a:chOff x="2644402" y="1324375"/>
              <a:chExt cx="4500000" cy="2371313"/>
            </a:xfrm>
          </p:grpSpPr>
          <p:pic>
            <p:nvPicPr>
              <p:cNvPr id="9" name="Picture 8">
                <a:extLst>
                  <a:ext uri="{FF2B5EF4-FFF2-40B4-BE49-F238E27FC236}">
                    <a16:creationId xmlns:a16="http://schemas.microsoft.com/office/drawing/2014/main" id="{86917742-225A-DC09-E88B-9076007F5829}"/>
                  </a:ext>
                </a:extLst>
              </p:cNvPr>
              <p:cNvPicPr>
                <a:picLocks noChangeAspect="1"/>
              </p:cNvPicPr>
              <p:nvPr/>
            </p:nvPicPr>
            <p:blipFill rotWithShape="1">
              <a:blip r:embed="rId6"/>
              <a:srcRect b="58501"/>
              <a:stretch/>
            </p:blipFill>
            <p:spPr>
              <a:xfrm>
                <a:off x="2644402" y="1324375"/>
                <a:ext cx="4500000" cy="2371313"/>
              </a:xfrm>
              <a:prstGeom prst="rect">
                <a:avLst/>
              </a:prstGeom>
            </p:spPr>
          </p:pic>
          <p:sp>
            <p:nvSpPr>
              <p:cNvPr id="15" name="Rectangle 14">
                <a:extLst>
                  <a:ext uri="{FF2B5EF4-FFF2-40B4-BE49-F238E27FC236}">
                    <a16:creationId xmlns:a16="http://schemas.microsoft.com/office/drawing/2014/main" id="{0001C878-25A7-38DD-97C6-3466AE47BEAE}"/>
                  </a:ext>
                </a:extLst>
              </p:cNvPr>
              <p:cNvSpPr/>
              <p:nvPr/>
            </p:nvSpPr>
            <p:spPr>
              <a:xfrm>
                <a:off x="5970534" y="3405783"/>
                <a:ext cx="1089327" cy="1996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s-ES" sz="1400">
                  <a:solidFill>
                    <a:schemeClr val="tx1"/>
                  </a:solidFill>
                </a:endParaRPr>
              </a:p>
            </p:txBody>
          </p:sp>
        </p:grpSp>
      </p:grpSp>
      <p:sp>
        <p:nvSpPr>
          <p:cNvPr id="17" name="TextBox 16">
            <a:extLst>
              <a:ext uri="{FF2B5EF4-FFF2-40B4-BE49-F238E27FC236}">
                <a16:creationId xmlns:a16="http://schemas.microsoft.com/office/drawing/2014/main" id="{456D255E-BC7E-EC25-06D8-590D622A315B}"/>
              </a:ext>
            </a:extLst>
          </p:cNvPr>
          <p:cNvSpPr txBox="1"/>
          <p:nvPr/>
        </p:nvSpPr>
        <p:spPr>
          <a:xfrm>
            <a:off x="175847" y="6308233"/>
            <a:ext cx="4813162" cy="523220"/>
          </a:xfrm>
          <a:prstGeom prst="rect">
            <a:avLst/>
          </a:prstGeom>
          <a:noFill/>
        </p:spPr>
        <p:txBody>
          <a:bodyPr wrap="square" rtlCol="0">
            <a:spAutoFit/>
          </a:bodyPr>
          <a:lstStyle/>
          <a:p>
            <a:r>
              <a:rPr lang="es-ES" sz="1400" dirty="0">
                <a:solidFill>
                  <a:schemeClr val="bg1"/>
                </a:solidFill>
              </a:rPr>
              <a:t>Mapas topográficos crudos mostrando la amplitud del espectro en todas las derivaciones, en cada una de las frecuencias.</a:t>
            </a:r>
          </a:p>
        </p:txBody>
      </p:sp>
      <p:sp>
        <p:nvSpPr>
          <p:cNvPr id="18" name="TextBox 17">
            <a:extLst>
              <a:ext uri="{FF2B5EF4-FFF2-40B4-BE49-F238E27FC236}">
                <a16:creationId xmlns:a16="http://schemas.microsoft.com/office/drawing/2014/main" id="{81CE0F25-7309-9F2A-9563-0B9B401AA0D8}"/>
              </a:ext>
            </a:extLst>
          </p:cNvPr>
          <p:cNvSpPr txBox="1"/>
          <p:nvPr/>
        </p:nvSpPr>
        <p:spPr>
          <a:xfrm>
            <a:off x="5100813" y="5868212"/>
            <a:ext cx="3962799" cy="738664"/>
          </a:xfrm>
          <a:prstGeom prst="rect">
            <a:avLst/>
          </a:prstGeom>
          <a:noFill/>
        </p:spPr>
        <p:txBody>
          <a:bodyPr wrap="square" rtlCol="0">
            <a:spAutoFit/>
          </a:bodyPr>
          <a:lstStyle/>
          <a:p>
            <a:r>
              <a:rPr lang="es-ES" sz="1400" dirty="0">
                <a:solidFill>
                  <a:schemeClr val="bg1"/>
                </a:solidFill>
              </a:rPr>
              <a:t>Mapas topográficos de medidas probabilísticas Z en todas las derivaciones y frecuencias, mostrando desviación de la normalidad.</a:t>
            </a:r>
          </a:p>
        </p:txBody>
      </p:sp>
      <p:sp>
        <p:nvSpPr>
          <p:cNvPr id="3" name="TextBox 2">
            <a:extLst>
              <a:ext uri="{FF2B5EF4-FFF2-40B4-BE49-F238E27FC236}">
                <a16:creationId xmlns:a16="http://schemas.microsoft.com/office/drawing/2014/main" id="{F0769FE3-4EBA-4914-2309-B7FE509F9C18}"/>
              </a:ext>
            </a:extLst>
          </p:cNvPr>
          <p:cNvSpPr txBox="1"/>
          <p:nvPr/>
        </p:nvSpPr>
        <p:spPr>
          <a:xfrm>
            <a:off x="32137" y="82900"/>
            <a:ext cx="4122856" cy="369332"/>
          </a:xfrm>
          <a:prstGeom prst="rect">
            <a:avLst/>
          </a:prstGeom>
          <a:noFill/>
        </p:spPr>
        <p:txBody>
          <a:bodyPr wrap="square" rtlCol="0">
            <a:spAutoFit/>
          </a:bodyPr>
          <a:lstStyle/>
          <a:p>
            <a:r>
              <a:rPr lang="en-US" dirty="0" err="1">
                <a:solidFill>
                  <a:schemeClr val="bg1"/>
                </a:solidFill>
              </a:rPr>
              <a:t>Modelo</a:t>
            </a:r>
            <a:r>
              <a:rPr lang="en-US" dirty="0">
                <a:solidFill>
                  <a:schemeClr val="bg1"/>
                </a:solidFill>
              </a:rPr>
              <a:t> de I</a:t>
            </a:r>
            <a:r>
              <a:rPr lang="es-ES" dirty="0" err="1">
                <a:solidFill>
                  <a:schemeClr val="bg1"/>
                </a:solidFill>
              </a:rPr>
              <a:t>nforme</a:t>
            </a:r>
            <a:r>
              <a:rPr lang="es-ES" dirty="0">
                <a:solidFill>
                  <a:schemeClr val="bg1"/>
                </a:solidFill>
              </a:rPr>
              <a:t> básico tipo del EEG</a:t>
            </a:r>
          </a:p>
        </p:txBody>
      </p:sp>
      <p:sp>
        <p:nvSpPr>
          <p:cNvPr id="5" name="Rectangle 4">
            <a:extLst>
              <a:ext uri="{FF2B5EF4-FFF2-40B4-BE49-F238E27FC236}">
                <a16:creationId xmlns:a16="http://schemas.microsoft.com/office/drawing/2014/main" id="{724DF4E2-5A53-7D44-A234-7A8DC24B6634}"/>
              </a:ext>
            </a:extLst>
          </p:cNvPr>
          <p:cNvSpPr/>
          <p:nvPr/>
        </p:nvSpPr>
        <p:spPr>
          <a:xfrm>
            <a:off x="7938198" y="3332940"/>
            <a:ext cx="886260" cy="42512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Tree>
    <p:extLst>
      <p:ext uri="{BB962C8B-B14F-4D97-AF65-F5344CB8AC3E}">
        <p14:creationId xmlns:p14="http://schemas.microsoft.com/office/powerpoint/2010/main" val="2308317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82880"/>
            <a:ext cx="4406399" cy="584775"/>
          </a:xfrm>
          <a:prstGeom prst="rect">
            <a:avLst/>
          </a:prstGeom>
          <a:noFill/>
        </p:spPr>
        <p:txBody>
          <a:bodyPr wrap="none">
            <a:spAutoFit/>
          </a:bodyPr>
          <a:lstStyle/>
          <a:p>
            <a:pPr>
              <a:defRPr sz="3200" b="1">
                <a:solidFill>
                  <a:srgbClr val="FFD700"/>
                </a:solidFill>
              </a:defRPr>
            </a:pPr>
            <a:r>
              <a:rPr u="sng" dirty="0"/>
              <a:t>El </a:t>
            </a:r>
            <a:r>
              <a:rPr u="sng" dirty="0" err="1"/>
              <a:t>Desafío</a:t>
            </a:r>
            <a:r>
              <a:rPr u="sng" dirty="0"/>
              <a:t> Actual </a:t>
            </a:r>
            <a:r>
              <a:rPr u="sng" dirty="0" err="1"/>
              <a:t>en</a:t>
            </a:r>
            <a:r>
              <a:rPr u="sng" dirty="0"/>
              <a:t> TMS</a:t>
            </a:r>
          </a:p>
        </p:txBody>
      </p:sp>
      <p:sp>
        <p:nvSpPr>
          <p:cNvPr id="3" name="Rectangle 2"/>
          <p:cNvSpPr/>
          <p:nvPr/>
        </p:nvSpPr>
        <p:spPr>
          <a:xfrm>
            <a:off x="457200" y="1097280"/>
            <a:ext cx="3886200" cy="4564966"/>
          </a:xfrm>
          <a:prstGeom prst="rect">
            <a:avLst/>
          </a:prstGeom>
          <a:solidFill>
            <a:srgbClr val="F5F5F5"/>
          </a:solidFill>
          <a:ln w="38100">
            <a:solidFill>
              <a:srgbClr val="FF6B6B"/>
            </a:solidFill>
          </a:ln>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endParaRPr dirty="0"/>
          </a:p>
        </p:txBody>
      </p:sp>
      <p:sp>
        <p:nvSpPr>
          <p:cNvPr id="4" name="TextBox 3"/>
          <p:cNvSpPr txBox="1"/>
          <p:nvPr/>
        </p:nvSpPr>
        <p:spPr>
          <a:xfrm>
            <a:off x="594360" y="1234439"/>
            <a:ext cx="3611880" cy="4247317"/>
          </a:xfrm>
          <a:prstGeom prst="rect">
            <a:avLst/>
          </a:prstGeom>
          <a:noFill/>
        </p:spPr>
        <p:txBody>
          <a:bodyPr wrap="square">
            <a:spAutoFit/>
          </a:bodyPr>
          <a:lstStyle/>
          <a:p>
            <a:pPr>
              <a:spcAft>
                <a:spcPts val="1200"/>
              </a:spcAft>
              <a:defRPr sz="1800" b="1">
                <a:solidFill>
                  <a:srgbClr val="FF6B6B"/>
                </a:solidFill>
              </a:defRPr>
            </a:pPr>
            <a:r>
              <a:rPr sz="2000" dirty="0"/>
              <a:t>❌ </a:t>
            </a:r>
            <a:r>
              <a:rPr sz="2000" dirty="0" err="1"/>
              <a:t>Práctica</a:t>
            </a:r>
            <a:r>
              <a:rPr sz="2000" dirty="0"/>
              <a:t> </a:t>
            </a:r>
            <a:r>
              <a:rPr sz="2000" dirty="0" err="1"/>
              <a:t>Convencional</a:t>
            </a:r>
            <a:endParaRPr sz="2000" dirty="0"/>
          </a:p>
          <a:p>
            <a:pPr marL="285750" indent="-285750">
              <a:spcAft>
                <a:spcPts val="1200"/>
              </a:spcAft>
              <a:buFont typeface="Arial" panose="020B0604020202020204" pitchFamily="34" charset="0"/>
              <a:buChar char="•"/>
              <a:defRPr sz="1400"/>
            </a:pPr>
            <a:r>
              <a:rPr sz="2000" dirty="0" err="1"/>
              <a:t>Selección</a:t>
            </a:r>
            <a:r>
              <a:rPr sz="2000" dirty="0"/>
              <a:t> </a:t>
            </a:r>
            <a:r>
              <a:rPr sz="2000" dirty="0" err="1"/>
              <a:t>empírica</a:t>
            </a:r>
            <a:r>
              <a:rPr sz="2000" dirty="0"/>
              <a:t> de </a:t>
            </a:r>
            <a:r>
              <a:rPr sz="2000" dirty="0" err="1"/>
              <a:t>candidatos</a:t>
            </a:r>
            <a:endParaRPr lang="es-ES" sz="2000" dirty="0"/>
          </a:p>
          <a:p>
            <a:pPr marL="285750" indent="-285750">
              <a:spcAft>
                <a:spcPts val="1200"/>
              </a:spcAft>
              <a:buFont typeface="Arial" panose="020B0604020202020204" pitchFamily="34" charset="0"/>
              <a:buChar char="•"/>
              <a:defRPr sz="1400"/>
            </a:pPr>
            <a:r>
              <a:rPr sz="2000" dirty="0" err="1"/>
              <a:t>Protocolos</a:t>
            </a:r>
            <a:r>
              <a:rPr sz="2000" dirty="0"/>
              <a:t> </a:t>
            </a:r>
            <a:r>
              <a:rPr sz="2000" dirty="0" err="1"/>
              <a:t>estandarizados</a:t>
            </a:r>
            <a:r>
              <a:rPr sz="2000" dirty="0"/>
              <a:t> "one-size-fits-all"</a:t>
            </a:r>
            <a:endParaRPr lang="es-ES" sz="2000" dirty="0"/>
          </a:p>
          <a:p>
            <a:pPr marL="285750" indent="-285750">
              <a:spcAft>
                <a:spcPts val="1200"/>
              </a:spcAft>
              <a:buFont typeface="Arial" panose="020B0604020202020204" pitchFamily="34" charset="0"/>
              <a:buChar char="•"/>
              <a:defRPr sz="1400"/>
            </a:pPr>
            <a:r>
              <a:rPr sz="2000" dirty="0" err="1"/>
              <a:t>Evaluación</a:t>
            </a:r>
            <a:r>
              <a:rPr sz="2000" dirty="0"/>
              <a:t> </a:t>
            </a:r>
            <a:r>
              <a:rPr sz="2000" dirty="0" err="1"/>
              <a:t>subjetiva</a:t>
            </a:r>
            <a:r>
              <a:rPr sz="2000" dirty="0"/>
              <a:t> de </a:t>
            </a:r>
            <a:r>
              <a:rPr sz="2000" dirty="0" err="1"/>
              <a:t>resultados</a:t>
            </a:r>
            <a:endParaRPr lang="es-ES" sz="2000" dirty="0"/>
          </a:p>
          <a:p>
            <a:pPr marL="285750" indent="-285750">
              <a:spcAft>
                <a:spcPts val="1200"/>
              </a:spcAft>
              <a:buFont typeface="Arial" panose="020B0604020202020204" pitchFamily="34" charset="0"/>
              <a:buChar char="•"/>
              <a:defRPr sz="1400"/>
            </a:pPr>
            <a:r>
              <a:rPr sz="2000" dirty="0"/>
              <a:t>Alta </a:t>
            </a:r>
            <a:r>
              <a:rPr sz="2000" dirty="0" err="1"/>
              <a:t>variabilidad</a:t>
            </a:r>
            <a:r>
              <a:rPr sz="2000" dirty="0"/>
              <a:t> </a:t>
            </a:r>
            <a:r>
              <a:rPr sz="2000" dirty="0" err="1"/>
              <a:t>en</a:t>
            </a:r>
            <a:r>
              <a:rPr sz="2000" dirty="0"/>
              <a:t> </a:t>
            </a:r>
            <a:r>
              <a:rPr sz="2000" dirty="0" err="1"/>
              <a:t>respuesta</a:t>
            </a:r>
            <a:r>
              <a:rPr sz="2000" dirty="0"/>
              <a:t> </a:t>
            </a:r>
            <a:r>
              <a:rPr sz="2000" dirty="0" err="1"/>
              <a:t>clínica</a:t>
            </a:r>
            <a:r>
              <a:rPr sz="2000" dirty="0"/>
              <a:t> (30-60%)</a:t>
            </a:r>
            <a:endParaRPr lang="es-ES" sz="2000" dirty="0"/>
          </a:p>
          <a:p>
            <a:pPr marL="285750" indent="-285750">
              <a:spcAft>
                <a:spcPts val="1200"/>
              </a:spcAft>
              <a:buFont typeface="Arial" panose="020B0604020202020204" pitchFamily="34" charset="0"/>
              <a:buChar char="•"/>
              <a:defRPr sz="1400"/>
            </a:pPr>
            <a:r>
              <a:rPr sz="2000" dirty="0" err="1"/>
              <a:t>Identificación</a:t>
            </a:r>
            <a:r>
              <a:rPr sz="2000" dirty="0"/>
              <a:t> </a:t>
            </a:r>
            <a:r>
              <a:rPr sz="2000" dirty="0" err="1"/>
              <a:t>tardía</a:t>
            </a:r>
            <a:r>
              <a:rPr sz="2000" dirty="0"/>
              <a:t> de no-</a:t>
            </a:r>
            <a:r>
              <a:rPr sz="2000" dirty="0" err="1"/>
              <a:t>respondedores</a:t>
            </a:r>
            <a:endParaRPr sz="2000" dirty="0"/>
          </a:p>
        </p:txBody>
      </p:sp>
      <p:sp>
        <p:nvSpPr>
          <p:cNvPr id="5" name="Rectangle 4"/>
          <p:cNvSpPr/>
          <p:nvPr/>
        </p:nvSpPr>
        <p:spPr>
          <a:xfrm>
            <a:off x="4800600" y="1097279"/>
            <a:ext cx="3886200" cy="4564967"/>
          </a:xfrm>
          <a:prstGeom prst="rect">
            <a:avLst/>
          </a:prstGeom>
          <a:solidFill>
            <a:srgbClr val="F5F5F5"/>
          </a:solidFill>
          <a:ln w="38100">
            <a:solidFill>
              <a:srgbClr val="90EE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TextBox 5"/>
          <p:cNvSpPr txBox="1"/>
          <p:nvPr/>
        </p:nvSpPr>
        <p:spPr>
          <a:xfrm>
            <a:off x="4937760" y="1234439"/>
            <a:ext cx="3611880" cy="3785652"/>
          </a:xfrm>
          <a:prstGeom prst="rect">
            <a:avLst/>
          </a:prstGeom>
          <a:noFill/>
        </p:spPr>
        <p:txBody>
          <a:bodyPr wrap="square">
            <a:spAutoFit/>
          </a:bodyPr>
          <a:lstStyle/>
          <a:p>
            <a:pPr>
              <a:spcAft>
                <a:spcPts val="1200"/>
              </a:spcAft>
              <a:defRPr sz="1800" b="1">
                <a:solidFill>
                  <a:srgbClr val="90EE90"/>
                </a:solidFill>
              </a:defRPr>
            </a:pPr>
            <a:r>
              <a:rPr sz="2000" dirty="0"/>
              <a:t>✅ Nuestro </a:t>
            </a:r>
            <a:r>
              <a:rPr sz="2000" dirty="0" err="1"/>
              <a:t>Paradigma</a:t>
            </a:r>
            <a:endParaRPr sz="2000" dirty="0"/>
          </a:p>
          <a:p>
            <a:pPr marL="342900" indent="-342900">
              <a:spcAft>
                <a:spcPts val="1200"/>
              </a:spcAft>
              <a:buFont typeface="Arial" panose="020B0604020202020204" pitchFamily="34" charset="0"/>
              <a:buChar char="•"/>
              <a:defRPr sz="1400"/>
            </a:pPr>
            <a:r>
              <a:rPr sz="2000" dirty="0" err="1"/>
              <a:t>Selección</a:t>
            </a:r>
            <a:r>
              <a:rPr sz="2000" dirty="0"/>
              <a:t> </a:t>
            </a:r>
            <a:r>
              <a:rPr sz="2000" dirty="0" err="1"/>
              <a:t>objetiva</a:t>
            </a:r>
            <a:r>
              <a:rPr lang="es-ES" sz="2000" dirty="0"/>
              <a:t> </a:t>
            </a:r>
            <a:r>
              <a:rPr sz="2000" dirty="0" err="1"/>
              <a:t>mediante</a:t>
            </a:r>
            <a:r>
              <a:rPr sz="2000" dirty="0"/>
              <a:t> </a:t>
            </a:r>
            <a:r>
              <a:rPr sz="2000" dirty="0" err="1"/>
              <a:t>análisis</a:t>
            </a:r>
            <a:r>
              <a:rPr sz="2000" dirty="0"/>
              <a:t> </a:t>
            </a:r>
            <a:r>
              <a:rPr sz="2000" dirty="0" err="1"/>
              <a:t>cuantitativo</a:t>
            </a:r>
            <a:r>
              <a:rPr lang="es-ES" sz="2000" dirty="0"/>
              <a:t> del EEG</a:t>
            </a:r>
          </a:p>
          <a:p>
            <a:pPr marL="342900" indent="-342900">
              <a:spcAft>
                <a:spcPts val="1200"/>
              </a:spcAft>
              <a:buFont typeface="Arial" panose="020B0604020202020204" pitchFamily="34" charset="0"/>
              <a:buChar char="•"/>
              <a:defRPr sz="1400"/>
            </a:pPr>
            <a:r>
              <a:rPr sz="2000" dirty="0" err="1"/>
              <a:t>Personalización</a:t>
            </a:r>
            <a:r>
              <a:rPr lang="es-ES" sz="2000" dirty="0"/>
              <a:t> </a:t>
            </a:r>
            <a:r>
              <a:rPr sz="2000" dirty="0" err="1"/>
              <a:t>basada</a:t>
            </a:r>
            <a:r>
              <a:rPr sz="2000" dirty="0"/>
              <a:t> </a:t>
            </a:r>
            <a:r>
              <a:rPr sz="2000" dirty="0" err="1"/>
              <a:t>en</a:t>
            </a:r>
            <a:r>
              <a:rPr sz="2000" dirty="0"/>
              <a:t> </a:t>
            </a:r>
            <a:r>
              <a:rPr sz="2000" dirty="0" err="1"/>
              <a:t>biopatrones</a:t>
            </a:r>
            <a:r>
              <a:rPr sz="2000" dirty="0"/>
              <a:t> </a:t>
            </a:r>
            <a:r>
              <a:rPr sz="2000" dirty="0" err="1"/>
              <a:t>neurales</a:t>
            </a:r>
            <a:endParaRPr lang="es-ES" sz="2000" dirty="0"/>
          </a:p>
          <a:p>
            <a:pPr marL="342900" indent="-342900">
              <a:spcAft>
                <a:spcPts val="1200"/>
              </a:spcAft>
              <a:buFont typeface="Arial" panose="020B0604020202020204" pitchFamily="34" charset="0"/>
              <a:buChar char="•"/>
              <a:defRPr sz="1400"/>
            </a:pPr>
            <a:r>
              <a:rPr sz="2000" dirty="0" err="1"/>
              <a:t>Monitorización</a:t>
            </a:r>
            <a:r>
              <a:rPr sz="2000" dirty="0"/>
              <a:t> </a:t>
            </a:r>
            <a:r>
              <a:rPr sz="2000" dirty="0" err="1"/>
              <a:t>cuantitativa</a:t>
            </a:r>
            <a:r>
              <a:rPr lang="es-ES" sz="2000" dirty="0"/>
              <a:t> </a:t>
            </a:r>
            <a:r>
              <a:rPr sz="2000" dirty="0"/>
              <a:t>de </a:t>
            </a:r>
            <a:r>
              <a:rPr sz="2000" dirty="0" err="1"/>
              <a:t>cambios</a:t>
            </a:r>
            <a:endParaRPr lang="es-ES" sz="2000" dirty="0"/>
          </a:p>
          <a:p>
            <a:pPr marL="342900" indent="-342900">
              <a:spcAft>
                <a:spcPts val="1200"/>
              </a:spcAft>
              <a:buFont typeface="Arial" panose="020B0604020202020204" pitchFamily="34" charset="0"/>
              <a:buChar char="•"/>
              <a:defRPr sz="1400"/>
            </a:pPr>
            <a:r>
              <a:rPr sz="2000" dirty="0" err="1"/>
              <a:t>Evidencia</a:t>
            </a:r>
            <a:r>
              <a:rPr sz="2000" dirty="0"/>
              <a:t> </a:t>
            </a:r>
            <a:r>
              <a:rPr sz="2000" dirty="0" err="1"/>
              <a:t>numérica</a:t>
            </a:r>
            <a:r>
              <a:rPr lang="es-ES" sz="2000" dirty="0"/>
              <a:t> </a:t>
            </a:r>
            <a:r>
              <a:rPr sz="2000" dirty="0"/>
              <a:t>de </a:t>
            </a:r>
            <a:r>
              <a:rPr sz="2000" dirty="0" err="1"/>
              <a:t>neuroplasticidad</a:t>
            </a:r>
            <a:r>
              <a:rPr lang="es-ES" sz="2000" dirty="0"/>
              <a:t> </a:t>
            </a:r>
            <a:r>
              <a:rPr sz="2000" dirty="0" err="1"/>
              <a:t>Predicción</a:t>
            </a:r>
            <a:r>
              <a:rPr sz="2000" dirty="0"/>
              <a:t> </a:t>
            </a:r>
            <a:r>
              <a:rPr sz="2000" dirty="0" err="1"/>
              <a:t>temprana</a:t>
            </a:r>
            <a:r>
              <a:rPr lang="es-ES" sz="2000" dirty="0"/>
              <a:t> </a:t>
            </a:r>
            <a:r>
              <a:rPr sz="2000" dirty="0"/>
              <a:t>de </a:t>
            </a:r>
            <a:r>
              <a:rPr sz="2000" dirty="0" err="1"/>
              <a:t>respuesta</a:t>
            </a:r>
            <a:endParaRPr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0870" y="182880"/>
            <a:ext cx="8912888" cy="584775"/>
          </a:xfrm>
          <a:prstGeom prst="rect">
            <a:avLst/>
          </a:prstGeom>
          <a:noFill/>
        </p:spPr>
        <p:txBody>
          <a:bodyPr wrap="square">
            <a:spAutoFit/>
          </a:bodyPr>
          <a:lstStyle/>
          <a:p>
            <a:pPr>
              <a:defRPr sz="3200" b="1">
                <a:solidFill>
                  <a:srgbClr val="FFD700"/>
                </a:solidFill>
              </a:defRPr>
            </a:pPr>
            <a:r>
              <a:rPr dirty="0"/>
              <a:t>Roles </a:t>
            </a:r>
            <a:r>
              <a:rPr dirty="0" err="1"/>
              <a:t>Fundamentales</a:t>
            </a:r>
            <a:r>
              <a:rPr dirty="0"/>
              <a:t> del EEG </a:t>
            </a:r>
            <a:r>
              <a:rPr dirty="0" err="1"/>
              <a:t>en</a:t>
            </a:r>
            <a:r>
              <a:rPr dirty="0"/>
              <a:t> </a:t>
            </a:r>
            <a:r>
              <a:rPr dirty="0" err="1"/>
              <a:t>Neuromodulación</a:t>
            </a:r>
            <a:endParaRPr dirty="0"/>
          </a:p>
        </p:txBody>
      </p:sp>
      <p:sp>
        <p:nvSpPr>
          <p:cNvPr id="3" name="Rectangle 2"/>
          <p:cNvSpPr/>
          <p:nvPr/>
        </p:nvSpPr>
        <p:spPr>
          <a:xfrm>
            <a:off x="457200" y="931478"/>
            <a:ext cx="8229600" cy="1947371"/>
          </a:xfrm>
          <a:prstGeom prst="rect">
            <a:avLst/>
          </a:prstGeom>
          <a:solidFill>
            <a:schemeClr val="accent6">
              <a:lumMod val="20000"/>
              <a:lumOff val="80000"/>
            </a:schemeClr>
          </a:solidFill>
          <a:ln w="25400">
            <a:solidFill>
              <a:srgbClr val="FFD7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640079" y="1068638"/>
            <a:ext cx="7951261" cy="1692771"/>
          </a:xfrm>
          <a:prstGeom prst="rect">
            <a:avLst/>
          </a:prstGeom>
          <a:noFill/>
        </p:spPr>
        <p:txBody>
          <a:bodyPr wrap="square">
            <a:spAutoFit/>
          </a:bodyPr>
          <a:lstStyle/>
          <a:p>
            <a:pPr>
              <a:defRPr sz="2000" b="1">
                <a:solidFill>
                  <a:srgbClr val="FFD700"/>
                </a:solidFill>
              </a:defRPr>
            </a:pPr>
            <a:r>
              <a:rPr sz="2400" dirty="0"/>
              <a:t>🧠 El EEG: </a:t>
            </a:r>
            <a:r>
              <a:rPr sz="2400" dirty="0" err="1"/>
              <a:t>Herramienta</a:t>
            </a:r>
            <a:r>
              <a:rPr sz="2400" dirty="0"/>
              <a:t> </a:t>
            </a:r>
            <a:r>
              <a:rPr sz="2400" dirty="0" err="1"/>
              <a:t>Diagnóstica</a:t>
            </a:r>
            <a:r>
              <a:rPr sz="2400" dirty="0"/>
              <a:t> y de </a:t>
            </a:r>
            <a:r>
              <a:rPr sz="2400" dirty="0" err="1"/>
              <a:t>Evidencia</a:t>
            </a:r>
            <a:r>
              <a:rPr sz="2400" dirty="0"/>
              <a:t> </a:t>
            </a:r>
            <a:r>
              <a:rPr sz="2400" dirty="0" err="1"/>
              <a:t>Científica</a:t>
            </a:r>
            <a:endParaRPr sz="2400" dirty="0"/>
          </a:p>
          <a:p>
            <a:pPr>
              <a:defRPr sz="1600"/>
            </a:pPr>
            <a:r>
              <a:rPr sz="2000" dirty="0"/>
              <a:t>Meta-</a:t>
            </a:r>
            <a:r>
              <a:rPr sz="2000" dirty="0" err="1"/>
              <a:t>análisis</a:t>
            </a:r>
            <a:r>
              <a:rPr sz="2000" dirty="0"/>
              <a:t> </a:t>
            </a:r>
            <a:r>
              <a:rPr sz="2000" dirty="0" err="1"/>
              <a:t>recientes</a:t>
            </a:r>
            <a:r>
              <a:rPr sz="2000" dirty="0"/>
              <a:t> (2020-2024) </a:t>
            </a:r>
            <a:r>
              <a:rPr sz="2000" dirty="0" err="1"/>
              <a:t>demuestran</a:t>
            </a:r>
            <a:r>
              <a:rPr sz="2000" dirty="0"/>
              <a:t> </a:t>
            </a:r>
            <a:r>
              <a:rPr sz="2000" dirty="0" err="1"/>
              <a:t>que</a:t>
            </a:r>
            <a:r>
              <a:rPr sz="2000" dirty="0"/>
              <a:t> </a:t>
            </a:r>
            <a:r>
              <a:rPr sz="2000" dirty="0" err="1"/>
              <a:t>el</a:t>
            </a:r>
            <a:r>
              <a:rPr sz="2000" dirty="0"/>
              <a:t> EEG </a:t>
            </a:r>
            <a:r>
              <a:rPr sz="2000" dirty="0" err="1"/>
              <a:t>cuantitativo</a:t>
            </a:r>
            <a:r>
              <a:rPr sz="2000" dirty="0"/>
              <a:t> </a:t>
            </a:r>
            <a:r>
              <a:rPr lang="es-ES" sz="2000" dirty="0"/>
              <a:t>logra 83.93% de precisión diagnóstica para predecir respuesta a </a:t>
            </a:r>
            <a:r>
              <a:rPr lang="es-ES" sz="2000" dirty="0" err="1"/>
              <a:t>neuromodulación</a:t>
            </a:r>
            <a:r>
              <a:rPr lang="es-ES" sz="2000" dirty="0"/>
              <a:t> (Watts et al., 2022), superando en 23-45% los</a:t>
            </a:r>
            <a:r>
              <a:rPr sz="2000" dirty="0"/>
              <a:t> </a:t>
            </a:r>
            <a:r>
              <a:rPr sz="2000" dirty="0" err="1"/>
              <a:t>resultados</a:t>
            </a:r>
            <a:r>
              <a:rPr sz="2000" dirty="0"/>
              <a:t> de </a:t>
            </a:r>
            <a:r>
              <a:rPr sz="2000" dirty="0" err="1"/>
              <a:t>protocolos</a:t>
            </a:r>
            <a:r>
              <a:rPr sz="2000" dirty="0"/>
              <a:t> </a:t>
            </a:r>
            <a:r>
              <a:rPr sz="2000" dirty="0" err="1"/>
              <a:t>estándar</a:t>
            </a:r>
            <a:r>
              <a:rPr sz="2000" dirty="0"/>
              <a:t>.</a:t>
            </a:r>
          </a:p>
        </p:txBody>
      </p:sp>
      <p:sp>
        <p:nvSpPr>
          <p:cNvPr id="5" name="Rectangle 4">
            <a:extLst>
              <a:ext uri="{FF2B5EF4-FFF2-40B4-BE49-F238E27FC236}">
                <a16:creationId xmlns:a16="http://schemas.microsoft.com/office/drawing/2014/main" id="{A6E1FE46-F0DF-BBEF-D0AC-484FA887B7A4}"/>
              </a:ext>
            </a:extLst>
          </p:cNvPr>
          <p:cNvSpPr/>
          <p:nvPr/>
        </p:nvSpPr>
        <p:spPr>
          <a:xfrm>
            <a:off x="457198" y="2986377"/>
            <a:ext cx="8229602" cy="3761094"/>
          </a:xfrm>
          <a:prstGeom prst="rect">
            <a:avLst/>
          </a:prstGeom>
          <a:solidFill>
            <a:srgbClr val="FFF8DC"/>
          </a:solidFill>
          <a:ln w="25400">
            <a:solidFill>
              <a:srgbClr val="FFD7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6" name="TextBox 5">
            <a:extLst>
              <a:ext uri="{FF2B5EF4-FFF2-40B4-BE49-F238E27FC236}">
                <a16:creationId xmlns:a16="http://schemas.microsoft.com/office/drawing/2014/main" id="{E55E617C-DC8D-E240-9A84-F4144478290B}"/>
              </a:ext>
            </a:extLst>
          </p:cNvPr>
          <p:cNvSpPr txBox="1"/>
          <p:nvPr/>
        </p:nvSpPr>
        <p:spPr>
          <a:xfrm>
            <a:off x="457196" y="2964116"/>
            <a:ext cx="8279845" cy="3770263"/>
          </a:xfrm>
          <a:prstGeom prst="rect">
            <a:avLst/>
          </a:prstGeom>
          <a:noFill/>
        </p:spPr>
        <p:txBody>
          <a:bodyPr wrap="square">
            <a:spAutoFit/>
          </a:bodyPr>
          <a:lstStyle/>
          <a:p>
            <a:pPr>
              <a:defRPr sz="1400"/>
            </a:pPr>
            <a:r>
              <a:rPr sz="2400" dirty="0">
                <a:latin typeface="Abadi" panose="020B0604020104020204" pitchFamily="34" charset="0"/>
              </a:rPr>
              <a:t>🎯 ROL 1: </a:t>
            </a:r>
            <a:r>
              <a:rPr sz="2400" dirty="0" err="1">
                <a:latin typeface="Abadi" panose="020B0604020104020204" pitchFamily="34" charset="0"/>
              </a:rPr>
              <a:t>Herramienta</a:t>
            </a:r>
            <a:r>
              <a:rPr sz="2400" dirty="0">
                <a:latin typeface="Abadi" panose="020B0604020104020204" pitchFamily="34" charset="0"/>
              </a:rPr>
              <a:t> </a:t>
            </a:r>
            <a:r>
              <a:rPr sz="2400" dirty="0" err="1">
                <a:latin typeface="Abadi" panose="020B0604020104020204" pitchFamily="34" charset="0"/>
              </a:rPr>
              <a:t>Diagnóstica</a:t>
            </a:r>
            <a:r>
              <a:rPr sz="2400" dirty="0">
                <a:latin typeface="Abadi" panose="020B0604020104020204" pitchFamily="34" charset="0"/>
              </a:rPr>
              <a:t>📋</a:t>
            </a:r>
            <a:endParaRPr lang="es-ES" sz="2400" dirty="0">
              <a:latin typeface="Abadi" panose="020B0604020104020204" pitchFamily="34" charset="0"/>
            </a:endParaRPr>
          </a:p>
          <a:p>
            <a:pPr marL="342900" indent="-342900">
              <a:spcAft>
                <a:spcPts val="600"/>
              </a:spcAft>
              <a:buFont typeface="Wingdings" panose="05000000000000000000" pitchFamily="2" charset="2"/>
              <a:buChar char="§"/>
              <a:defRPr sz="1400"/>
            </a:pPr>
            <a:r>
              <a:rPr sz="2000" dirty="0" err="1"/>
              <a:t>Evaluación</a:t>
            </a:r>
            <a:r>
              <a:rPr sz="2000" dirty="0"/>
              <a:t> y </a:t>
            </a:r>
            <a:r>
              <a:rPr sz="2000" dirty="0" err="1"/>
              <a:t>Selección</a:t>
            </a:r>
            <a:r>
              <a:rPr sz="2000" dirty="0"/>
              <a:t> de </a:t>
            </a:r>
            <a:r>
              <a:rPr sz="2000" dirty="0" err="1"/>
              <a:t>Candidatos</a:t>
            </a:r>
            <a:r>
              <a:rPr sz="2000" dirty="0"/>
              <a:t>:</a:t>
            </a:r>
            <a:endParaRPr lang="es-ES" sz="2000" dirty="0"/>
          </a:p>
          <a:p>
            <a:pPr marL="609600" lvl="1" indent="-342900">
              <a:spcAft>
                <a:spcPts val="600"/>
              </a:spcAft>
              <a:buFont typeface="Wingdings" panose="05000000000000000000" pitchFamily="2" charset="2"/>
              <a:buChar char="§"/>
              <a:defRPr sz="1400"/>
            </a:pPr>
            <a:r>
              <a:rPr lang="es-ES" sz="2000" dirty="0"/>
              <a:t>Frecuencia</a:t>
            </a:r>
            <a:r>
              <a:rPr sz="2000" dirty="0"/>
              <a:t> alfa individual:</a:t>
            </a:r>
            <a:r>
              <a:rPr lang="es-ES" sz="2000" dirty="0"/>
              <a:t> </a:t>
            </a:r>
            <a:r>
              <a:rPr sz="2000" dirty="0"/>
              <a:t>85.70% </a:t>
            </a:r>
            <a:r>
              <a:rPr sz="2000" dirty="0" err="1"/>
              <a:t>precisión</a:t>
            </a:r>
            <a:r>
              <a:rPr sz="2000" dirty="0"/>
              <a:t> </a:t>
            </a:r>
            <a:r>
              <a:rPr sz="2000" dirty="0" err="1"/>
              <a:t>predictiva</a:t>
            </a:r>
            <a:r>
              <a:rPr sz="2000" dirty="0"/>
              <a:t> (AUC=0.895)</a:t>
            </a:r>
            <a:endParaRPr lang="es-ES" sz="2000" dirty="0"/>
          </a:p>
          <a:p>
            <a:pPr marL="609600" lvl="1" indent="-342900">
              <a:spcAft>
                <a:spcPts val="600"/>
              </a:spcAft>
              <a:buFont typeface="Wingdings" panose="05000000000000000000" pitchFamily="2" charset="2"/>
              <a:buChar char="§"/>
              <a:defRPr sz="1400"/>
            </a:pPr>
            <a:r>
              <a:rPr sz="2000" dirty="0" err="1"/>
              <a:t>Asimetría</a:t>
            </a:r>
            <a:r>
              <a:rPr sz="2000" dirty="0"/>
              <a:t> alfa frontal:</a:t>
            </a:r>
            <a:r>
              <a:rPr lang="es-ES" sz="2000" dirty="0"/>
              <a:t> </a:t>
            </a:r>
            <a:r>
              <a:rPr sz="2000" dirty="0" err="1"/>
              <a:t>Sensibilidad</a:t>
            </a:r>
            <a:r>
              <a:rPr sz="2000" dirty="0"/>
              <a:t> 77.96%, </a:t>
            </a:r>
            <a:r>
              <a:rPr sz="2000" dirty="0" err="1"/>
              <a:t>Especificidad</a:t>
            </a:r>
            <a:r>
              <a:rPr sz="2000" dirty="0"/>
              <a:t> 84.60%</a:t>
            </a:r>
            <a:endParaRPr lang="es-ES" sz="2000" dirty="0"/>
          </a:p>
          <a:p>
            <a:pPr marL="609600" lvl="1" indent="-342900">
              <a:spcAft>
                <a:spcPts val="600"/>
              </a:spcAft>
              <a:buFont typeface="Wingdings" panose="05000000000000000000" pitchFamily="2" charset="2"/>
              <a:buChar char="§"/>
              <a:defRPr sz="1400"/>
            </a:pPr>
            <a:r>
              <a:rPr sz="2000" dirty="0"/>
              <a:t>Razón theta/beta:</a:t>
            </a:r>
            <a:r>
              <a:rPr lang="es-ES" sz="2000" dirty="0"/>
              <a:t> </a:t>
            </a:r>
            <a:r>
              <a:rPr sz="2000" dirty="0" err="1"/>
              <a:t>Identifica</a:t>
            </a:r>
            <a:r>
              <a:rPr sz="2000" dirty="0"/>
              <a:t> </a:t>
            </a:r>
            <a:r>
              <a:rPr sz="2000" dirty="0" err="1"/>
              <a:t>pacientes</a:t>
            </a:r>
            <a:r>
              <a:rPr sz="2000" dirty="0"/>
              <a:t> con 80-90% </a:t>
            </a:r>
            <a:r>
              <a:rPr sz="2000" dirty="0" err="1"/>
              <a:t>tasa</a:t>
            </a:r>
            <a:r>
              <a:rPr sz="2000" dirty="0"/>
              <a:t> de </a:t>
            </a:r>
            <a:r>
              <a:rPr sz="2000" dirty="0" err="1"/>
              <a:t>respuesta</a:t>
            </a:r>
            <a:r>
              <a:rPr sz="2000" dirty="0"/>
              <a:t>⚙️</a:t>
            </a:r>
            <a:endParaRPr lang="es-ES" sz="2000" dirty="0"/>
          </a:p>
          <a:p>
            <a:pPr marL="342900" indent="-342900">
              <a:spcAft>
                <a:spcPts val="600"/>
              </a:spcAft>
              <a:buFont typeface="Wingdings" panose="05000000000000000000" pitchFamily="2" charset="2"/>
              <a:buChar char="§"/>
              <a:defRPr sz="1400"/>
            </a:pPr>
            <a:r>
              <a:rPr sz="2000" dirty="0" err="1"/>
              <a:t>Personalización</a:t>
            </a:r>
            <a:r>
              <a:rPr sz="2000" dirty="0"/>
              <a:t> de </a:t>
            </a:r>
            <a:r>
              <a:rPr sz="2000" dirty="0" err="1"/>
              <a:t>Protocolos</a:t>
            </a:r>
            <a:r>
              <a:rPr sz="2000" dirty="0"/>
              <a:t>:</a:t>
            </a:r>
            <a:endParaRPr lang="es-ES" sz="2000" dirty="0"/>
          </a:p>
          <a:p>
            <a:pPr marL="595313" lvl="1" indent="-342900">
              <a:spcAft>
                <a:spcPts val="600"/>
              </a:spcAft>
              <a:buFont typeface="Wingdings" panose="05000000000000000000" pitchFamily="2" charset="2"/>
              <a:buChar char="§"/>
              <a:defRPr sz="1400"/>
            </a:pPr>
            <a:r>
              <a:rPr sz="2000" dirty="0" err="1"/>
              <a:t>Estimulación</a:t>
            </a:r>
            <a:r>
              <a:rPr sz="2000" dirty="0"/>
              <a:t> </a:t>
            </a:r>
            <a:r>
              <a:rPr sz="2000" dirty="0" err="1"/>
              <a:t>en</a:t>
            </a:r>
            <a:r>
              <a:rPr sz="2000" dirty="0"/>
              <a:t> </a:t>
            </a:r>
            <a:r>
              <a:rPr sz="2000" dirty="0" err="1"/>
              <a:t>tiempo</a:t>
            </a:r>
            <a:r>
              <a:rPr sz="2000" dirty="0"/>
              <a:t> real:</a:t>
            </a:r>
            <a:r>
              <a:rPr lang="es-ES" sz="2000" dirty="0"/>
              <a:t> </a:t>
            </a:r>
            <a:r>
              <a:rPr sz="2000" dirty="0"/>
              <a:t>Targeting </a:t>
            </a:r>
            <a:r>
              <a:rPr sz="2000" dirty="0" err="1"/>
              <a:t>específico</a:t>
            </a:r>
            <a:r>
              <a:rPr sz="2000" dirty="0"/>
              <a:t> de </a:t>
            </a:r>
            <a:r>
              <a:rPr sz="2000" dirty="0" err="1"/>
              <a:t>fase</a:t>
            </a:r>
            <a:r>
              <a:rPr sz="2000" dirty="0"/>
              <a:t> alfa con 91% </a:t>
            </a:r>
            <a:r>
              <a:rPr sz="2000" dirty="0" err="1"/>
              <a:t>precisión</a:t>
            </a:r>
            <a:endParaRPr lang="es-ES" sz="2000" dirty="0"/>
          </a:p>
          <a:p>
            <a:pPr marL="595313" lvl="1" indent="-342900">
              <a:spcAft>
                <a:spcPts val="600"/>
              </a:spcAft>
              <a:buFont typeface="Wingdings" panose="05000000000000000000" pitchFamily="2" charset="2"/>
              <a:buChar char="§"/>
              <a:defRPr sz="1400"/>
            </a:pPr>
            <a:r>
              <a:rPr sz="2000" dirty="0"/>
              <a:t>Sistemas de </a:t>
            </a:r>
            <a:r>
              <a:rPr sz="2000" dirty="0" err="1"/>
              <a:t>lazo</a:t>
            </a:r>
            <a:r>
              <a:rPr sz="2000" dirty="0"/>
              <a:t> </a:t>
            </a:r>
            <a:r>
              <a:rPr sz="2000" dirty="0" err="1"/>
              <a:t>cerrado:Ajuste</a:t>
            </a:r>
            <a:r>
              <a:rPr sz="2000" dirty="0"/>
              <a:t> </a:t>
            </a:r>
            <a:r>
              <a:rPr sz="2000" dirty="0" err="1"/>
              <a:t>adaptativo</a:t>
            </a:r>
            <a:r>
              <a:rPr sz="2000" dirty="0"/>
              <a:t> </a:t>
            </a:r>
            <a:r>
              <a:rPr sz="2000" dirty="0" err="1"/>
              <a:t>en</a:t>
            </a:r>
            <a:r>
              <a:rPr sz="2000" dirty="0"/>
              <a:t> 10ms</a:t>
            </a:r>
            <a:endParaRPr lang="es-ES" sz="2000" dirty="0"/>
          </a:p>
          <a:p>
            <a:pPr marL="595313" lvl="1" indent="-342900">
              <a:spcAft>
                <a:spcPts val="600"/>
              </a:spcAft>
              <a:buFont typeface="Wingdings" panose="05000000000000000000" pitchFamily="2" charset="2"/>
              <a:buChar char="§"/>
              <a:defRPr sz="1400"/>
            </a:pPr>
            <a:r>
              <a:rPr sz="2000" dirty="0"/>
              <a:t>Machine Learning:</a:t>
            </a:r>
            <a:r>
              <a:rPr lang="es-ES" sz="2000" dirty="0"/>
              <a:t> </a:t>
            </a:r>
            <a:r>
              <a:rPr sz="2000" dirty="0"/>
              <a:t>95.6% </a:t>
            </a:r>
            <a:r>
              <a:rPr sz="2000" dirty="0" err="1"/>
              <a:t>sensibilidad</a:t>
            </a:r>
            <a:r>
              <a:rPr sz="2000" dirty="0"/>
              <a:t> </a:t>
            </a:r>
            <a:r>
              <a:rPr sz="2000" dirty="0" err="1"/>
              <a:t>diagnóstica</a:t>
            </a:r>
            <a:endParaRPr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0967" y="182880"/>
            <a:ext cx="8807380" cy="584775"/>
          </a:xfrm>
          <a:prstGeom prst="rect">
            <a:avLst/>
          </a:prstGeom>
          <a:noFill/>
        </p:spPr>
        <p:txBody>
          <a:bodyPr wrap="square">
            <a:spAutoFit/>
          </a:bodyPr>
          <a:lstStyle/>
          <a:p>
            <a:pPr>
              <a:defRPr sz="3200" b="1">
                <a:solidFill>
                  <a:srgbClr val="FFD700"/>
                </a:solidFill>
              </a:defRPr>
            </a:pPr>
            <a:r>
              <a:rPr dirty="0"/>
              <a:t>Roles </a:t>
            </a:r>
            <a:r>
              <a:rPr dirty="0" err="1"/>
              <a:t>Fundamentales</a:t>
            </a:r>
            <a:r>
              <a:rPr dirty="0"/>
              <a:t> del EEG </a:t>
            </a:r>
            <a:r>
              <a:rPr dirty="0" err="1"/>
              <a:t>en</a:t>
            </a:r>
            <a:r>
              <a:rPr dirty="0"/>
              <a:t> </a:t>
            </a:r>
            <a:r>
              <a:rPr dirty="0" err="1"/>
              <a:t>Neuromodulación</a:t>
            </a:r>
            <a:endParaRPr dirty="0"/>
          </a:p>
        </p:txBody>
      </p:sp>
      <p:sp>
        <p:nvSpPr>
          <p:cNvPr id="3" name="Rectangle 2"/>
          <p:cNvSpPr/>
          <p:nvPr/>
        </p:nvSpPr>
        <p:spPr>
          <a:xfrm>
            <a:off x="457200" y="4551903"/>
            <a:ext cx="3886200" cy="2249838"/>
          </a:xfrm>
          <a:prstGeom prst="rect">
            <a:avLst/>
          </a:prstGeom>
          <a:solidFill>
            <a:srgbClr val="FFF8DC"/>
          </a:solidFill>
          <a:ln w="25400">
            <a:solidFill>
              <a:srgbClr val="FFD7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5" name="Rectangle 4"/>
          <p:cNvSpPr/>
          <p:nvPr/>
        </p:nvSpPr>
        <p:spPr>
          <a:xfrm>
            <a:off x="4800600" y="4551903"/>
            <a:ext cx="3886200" cy="2249838"/>
          </a:xfrm>
          <a:prstGeom prst="rect">
            <a:avLst/>
          </a:prstGeom>
          <a:solidFill>
            <a:srgbClr val="E6F4FF"/>
          </a:solidFill>
          <a:ln w="25400">
            <a:solidFill>
              <a:srgbClr val="87CEE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a:extLst>
              <a:ext uri="{FF2B5EF4-FFF2-40B4-BE49-F238E27FC236}">
                <a16:creationId xmlns:a16="http://schemas.microsoft.com/office/drawing/2014/main" id="{A3BED99E-B802-2D0B-9EE2-8EE911D7707D}"/>
              </a:ext>
            </a:extLst>
          </p:cNvPr>
          <p:cNvSpPr txBox="1"/>
          <p:nvPr/>
        </p:nvSpPr>
        <p:spPr>
          <a:xfrm>
            <a:off x="457200" y="4620745"/>
            <a:ext cx="3784209" cy="1969770"/>
          </a:xfrm>
          <a:prstGeom prst="rect">
            <a:avLst/>
          </a:prstGeom>
          <a:noFill/>
        </p:spPr>
        <p:txBody>
          <a:bodyPr wrap="square">
            <a:spAutoFit/>
          </a:bodyPr>
          <a:lstStyle/>
          <a:p>
            <a:pPr marL="285750" indent="-285750">
              <a:spcAft>
                <a:spcPts val="600"/>
              </a:spcAft>
              <a:buFont typeface="Wingdings" panose="05000000000000000000" pitchFamily="2" charset="2"/>
              <a:buChar char="§"/>
              <a:defRPr sz="1400"/>
            </a:pPr>
            <a:r>
              <a:rPr sz="1600" dirty="0"/>
              <a:t>Watts et al. (2022):758 </a:t>
            </a:r>
            <a:r>
              <a:rPr sz="1600" dirty="0" err="1"/>
              <a:t>pacientes</a:t>
            </a:r>
            <a:r>
              <a:rPr sz="1600" dirty="0"/>
              <a:t>, alfa </a:t>
            </a:r>
            <a:r>
              <a:rPr sz="1600" dirty="0" err="1"/>
              <a:t>predice</a:t>
            </a:r>
            <a:r>
              <a:rPr sz="1600" dirty="0"/>
              <a:t> </a:t>
            </a:r>
            <a:r>
              <a:rPr sz="1600" dirty="0" err="1"/>
              <a:t>respuesta</a:t>
            </a:r>
            <a:r>
              <a:rPr sz="1600" dirty="0"/>
              <a:t> </a:t>
            </a:r>
            <a:r>
              <a:rPr sz="1600" dirty="0" err="1"/>
              <a:t>rTMS</a:t>
            </a:r>
            <a:r>
              <a:rPr sz="1600" dirty="0"/>
              <a:t> con AUC=0.895</a:t>
            </a:r>
            <a:endParaRPr lang="es-ES" sz="1600" dirty="0"/>
          </a:p>
          <a:p>
            <a:pPr marL="285750" indent="-285750">
              <a:spcAft>
                <a:spcPts val="600"/>
              </a:spcAft>
              <a:buFont typeface="Wingdings" panose="05000000000000000000" pitchFamily="2" charset="2"/>
              <a:buChar char="§"/>
              <a:defRPr sz="1400"/>
            </a:pPr>
            <a:r>
              <a:rPr sz="1600" dirty="0" err="1"/>
              <a:t>Análisis</a:t>
            </a:r>
            <a:r>
              <a:rPr sz="1600" dirty="0"/>
              <a:t> de </a:t>
            </a:r>
            <a:r>
              <a:rPr sz="1600" dirty="0" err="1"/>
              <a:t>conectividad:Targeting</a:t>
            </a:r>
            <a:r>
              <a:rPr sz="1600" dirty="0"/>
              <a:t> </a:t>
            </a:r>
            <a:r>
              <a:rPr sz="1600" dirty="0" err="1"/>
              <a:t>en</a:t>
            </a:r>
            <a:r>
              <a:rPr sz="1600" dirty="0"/>
              <a:t> red </a:t>
            </a:r>
            <a:r>
              <a:rPr sz="1600" dirty="0" err="1"/>
              <a:t>mejora</a:t>
            </a:r>
            <a:r>
              <a:rPr sz="1600" dirty="0"/>
              <a:t> </a:t>
            </a:r>
            <a:r>
              <a:rPr sz="1600" dirty="0" err="1"/>
              <a:t>resultados</a:t>
            </a:r>
            <a:r>
              <a:rPr sz="1600" dirty="0"/>
              <a:t> 45% vs </a:t>
            </a:r>
            <a:r>
              <a:rPr sz="1600" dirty="0" err="1"/>
              <a:t>anatómico</a:t>
            </a:r>
            <a:endParaRPr lang="es-ES" sz="1600" dirty="0"/>
          </a:p>
          <a:p>
            <a:pPr marL="285750" indent="-285750">
              <a:spcAft>
                <a:spcPts val="600"/>
              </a:spcAft>
              <a:buFont typeface="Wingdings" panose="05000000000000000000" pitchFamily="2" charset="2"/>
              <a:buChar char="§"/>
              <a:defRPr sz="1400"/>
            </a:pPr>
            <a:r>
              <a:rPr sz="1600" dirty="0"/>
              <a:t>Sistemas </a:t>
            </a:r>
            <a:r>
              <a:rPr sz="1600" dirty="0" err="1"/>
              <a:t>en</a:t>
            </a:r>
            <a:r>
              <a:rPr sz="1600" dirty="0"/>
              <a:t> </a:t>
            </a:r>
            <a:r>
              <a:rPr sz="1600" dirty="0" err="1"/>
              <a:t>tiempo</a:t>
            </a:r>
            <a:r>
              <a:rPr sz="1600" dirty="0"/>
              <a:t> </a:t>
            </a:r>
            <a:r>
              <a:rPr sz="1600" dirty="0" err="1"/>
              <a:t>real:TMS-EEG</a:t>
            </a:r>
            <a:r>
              <a:rPr sz="1600" dirty="0"/>
              <a:t> con &lt;10ms </a:t>
            </a:r>
            <a:r>
              <a:rPr sz="1600" dirty="0" err="1"/>
              <a:t>latencia</a:t>
            </a:r>
            <a:r>
              <a:rPr sz="1600" dirty="0"/>
              <a:t> para control </a:t>
            </a:r>
            <a:r>
              <a:rPr sz="1600" dirty="0" err="1"/>
              <a:t>adaptativo</a:t>
            </a:r>
            <a:endParaRPr sz="1600" dirty="0"/>
          </a:p>
        </p:txBody>
      </p:sp>
      <p:sp>
        <p:nvSpPr>
          <p:cNvPr id="8" name="TextBox 7">
            <a:extLst>
              <a:ext uri="{FF2B5EF4-FFF2-40B4-BE49-F238E27FC236}">
                <a16:creationId xmlns:a16="http://schemas.microsoft.com/office/drawing/2014/main" id="{CF707CE8-FFA0-14E4-9EE2-48201C75C20B}"/>
              </a:ext>
            </a:extLst>
          </p:cNvPr>
          <p:cNvSpPr txBox="1"/>
          <p:nvPr/>
        </p:nvSpPr>
        <p:spPr>
          <a:xfrm>
            <a:off x="4838281" y="4679860"/>
            <a:ext cx="3711359" cy="1969770"/>
          </a:xfrm>
          <a:prstGeom prst="rect">
            <a:avLst/>
          </a:prstGeom>
          <a:noFill/>
        </p:spPr>
        <p:txBody>
          <a:bodyPr wrap="square">
            <a:spAutoFit/>
          </a:bodyPr>
          <a:lstStyle/>
          <a:p>
            <a:pPr marL="285750" indent="-285750">
              <a:spcAft>
                <a:spcPts val="600"/>
              </a:spcAft>
              <a:buFont typeface="Wingdings" panose="05000000000000000000" pitchFamily="2" charset="2"/>
              <a:buChar char="§"/>
              <a:defRPr sz="1400"/>
            </a:pPr>
            <a:r>
              <a:rPr sz="1600" dirty="0"/>
              <a:t>Neurofeedback </a:t>
            </a:r>
            <a:r>
              <a:rPr sz="1600" dirty="0" err="1"/>
              <a:t>personalizado</a:t>
            </a:r>
            <a:r>
              <a:rPr sz="1600" dirty="0"/>
              <a:t>:</a:t>
            </a:r>
            <a:r>
              <a:rPr lang="es-ES" sz="1600" dirty="0"/>
              <a:t> </a:t>
            </a:r>
            <a:r>
              <a:rPr sz="1600" dirty="0" err="1"/>
              <a:t>qEEG-guiado</a:t>
            </a:r>
            <a:r>
              <a:rPr sz="1600" dirty="0"/>
              <a:t> </a:t>
            </a:r>
            <a:r>
              <a:rPr sz="1600" dirty="0" err="1"/>
              <a:t>logra</a:t>
            </a:r>
            <a:r>
              <a:rPr sz="1600" dirty="0"/>
              <a:t> 80-90% vs 40-60% </a:t>
            </a:r>
            <a:r>
              <a:rPr sz="1600" dirty="0" err="1"/>
              <a:t>estándar</a:t>
            </a:r>
            <a:endParaRPr lang="es-ES" sz="1600" dirty="0"/>
          </a:p>
          <a:p>
            <a:pPr marL="285750" indent="-285750">
              <a:spcAft>
                <a:spcPts val="600"/>
              </a:spcAft>
              <a:buFont typeface="Wingdings" panose="05000000000000000000" pitchFamily="2" charset="2"/>
              <a:buChar char="§"/>
              <a:defRPr sz="1400"/>
            </a:pPr>
            <a:r>
              <a:rPr sz="1600" dirty="0" err="1"/>
              <a:t>Aplicaciones</a:t>
            </a:r>
            <a:r>
              <a:rPr sz="1600" dirty="0"/>
              <a:t> </a:t>
            </a:r>
            <a:r>
              <a:rPr sz="1600" dirty="0" err="1"/>
              <a:t>clínicas</a:t>
            </a:r>
            <a:r>
              <a:rPr sz="1600" dirty="0"/>
              <a:t>:</a:t>
            </a:r>
            <a:r>
              <a:rPr lang="es-ES" sz="1600" dirty="0"/>
              <a:t> </a:t>
            </a:r>
            <a:r>
              <a:rPr sz="1600" dirty="0" err="1"/>
              <a:t>Depresión</a:t>
            </a:r>
            <a:r>
              <a:rPr sz="1600" dirty="0"/>
              <a:t>, TDAH, </a:t>
            </a:r>
            <a:r>
              <a:rPr sz="1600" dirty="0" err="1"/>
              <a:t>adicciones</a:t>
            </a:r>
            <a:r>
              <a:rPr sz="1600" dirty="0"/>
              <a:t>, </a:t>
            </a:r>
            <a:r>
              <a:rPr sz="1600" dirty="0" err="1"/>
              <a:t>síndrome</a:t>
            </a:r>
            <a:r>
              <a:rPr sz="1600" dirty="0"/>
              <a:t> post-</a:t>
            </a:r>
            <a:r>
              <a:rPr sz="1600" dirty="0" err="1"/>
              <a:t>concusión</a:t>
            </a:r>
            <a:endParaRPr lang="es-ES" sz="1600" dirty="0"/>
          </a:p>
          <a:p>
            <a:pPr marL="285750" indent="-285750">
              <a:spcAft>
                <a:spcPts val="600"/>
              </a:spcAft>
              <a:buFont typeface="Wingdings" panose="05000000000000000000" pitchFamily="2" charset="2"/>
              <a:buChar char="§"/>
              <a:defRPr sz="1400"/>
            </a:pPr>
            <a:r>
              <a:rPr sz="1600" dirty="0" err="1"/>
              <a:t>Algoritmos</a:t>
            </a:r>
            <a:r>
              <a:rPr sz="1600" dirty="0"/>
              <a:t> ML:</a:t>
            </a:r>
            <a:r>
              <a:rPr lang="es-ES" sz="1600" dirty="0"/>
              <a:t> </a:t>
            </a:r>
            <a:r>
              <a:rPr sz="1600" dirty="0"/>
              <a:t>Redes </a:t>
            </a:r>
            <a:r>
              <a:rPr sz="1600" dirty="0" err="1"/>
              <a:t>neuronales</a:t>
            </a:r>
            <a:r>
              <a:rPr sz="1600" dirty="0"/>
              <a:t> </a:t>
            </a:r>
            <a:r>
              <a:rPr sz="1600" dirty="0" err="1"/>
              <a:t>alcanzan</a:t>
            </a:r>
            <a:r>
              <a:rPr sz="1600" dirty="0"/>
              <a:t> 97% </a:t>
            </a:r>
            <a:r>
              <a:rPr sz="1600" dirty="0" err="1"/>
              <a:t>precisión</a:t>
            </a:r>
            <a:r>
              <a:rPr sz="1600" dirty="0"/>
              <a:t> </a:t>
            </a:r>
            <a:r>
              <a:rPr sz="1600" dirty="0" err="1"/>
              <a:t>diagnóstica</a:t>
            </a:r>
            <a:endParaRPr sz="1600" dirty="0"/>
          </a:p>
        </p:txBody>
      </p:sp>
      <p:sp>
        <p:nvSpPr>
          <p:cNvPr id="9" name="Rectangle 8">
            <a:extLst>
              <a:ext uri="{FF2B5EF4-FFF2-40B4-BE49-F238E27FC236}">
                <a16:creationId xmlns:a16="http://schemas.microsoft.com/office/drawing/2014/main" id="{A2CEE635-B974-A682-99C9-62EF6EAA1265}"/>
              </a:ext>
            </a:extLst>
          </p:cNvPr>
          <p:cNvSpPr/>
          <p:nvPr/>
        </p:nvSpPr>
        <p:spPr>
          <a:xfrm>
            <a:off x="356697" y="800854"/>
            <a:ext cx="8651650" cy="3414430"/>
          </a:xfrm>
          <a:prstGeom prst="rect">
            <a:avLst/>
          </a:prstGeom>
          <a:solidFill>
            <a:srgbClr val="E6F4FF"/>
          </a:solidFill>
          <a:ln w="25400">
            <a:solidFill>
              <a:srgbClr val="87CEE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a:extLst>
              <a:ext uri="{FF2B5EF4-FFF2-40B4-BE49-F238E27FC236}">
                <a16:creationId xmlns:a16="http://schemas.microsoft.com/office/drawing/2014/main" id="{03691AD9-213F-A636-64A7-272740FCE8AD}"/>
              </a:ext>
            </a:extLst>
          </p:cNvPr>
          <p:cNvSpPr txBox="1"/>
          <p:nvPr/>
        </p:nvSpPr>
        <p:spPr>
          <a:xfrm>
            <a:off x="356697" y="998306"/>
            <a:ext cx="8576288" cy="3154710"/>
          </a:xfrm>
          <a:prstGeom prst="rect">
            <a:avLst/>
          </a:prstGeom>
          <a:noFill/>
        </p:spPr>
        <p:txBody>
          <a:bodyPr wrap="square">
            <a:spAutoFit/>
          </a:bodyPr>
          <a:lstStyle/>
          <a:p>
            <a:pPr>
              <a:spcAft>
                <a:spcPts val="600"/>
              </a:spcAft>
              <a:defRPr sz="1400"/>
            </a:pPr>
            <a:r>
              <a:rPr sz="2400" dirty="0"/>
              <a:t>📊 ROL 2: </a:t>
            </a:r>
            <a:r>
              <a:rPr sz="2400" dirty="0" err="1"/>
              <a:t>Método</a:t>
            </a:r>
            <a:r>
              <a:rPr sz="2400" dirty="0"/>
              <a:t> de </a:t>
            </a:r>
            <a:r>
              <a:rPr sz="2400" dirty="0" err="1"/>
              <a:t>Evidencia</a:t>
            </a:r>
            <a:r>
              <a:rPr lang="es-ES" sz="2400" dirty="0"/>
              <a:t> </a:t>
            </a:r>
            <a:r>
              <a:rPr sz="2400" dirty="0" err="1"/>
              <a:t>Científica</a:t>
            </a:r>
            <a:endParaRPr lang="es-ES" sz="2400" dirty="0"/>
          </a:p>
          <a:p>
            <a:pPr marL="342900" indent="-342900">
              <a:spcAft>
                <a:spcPts val="600"/>
              </a:spcAft>
              <a:buFont typeface="Wingdings" panose="05000000000000000000" pitchFamily="2" charset="2"/>
              <a:buChar char="§"/>
              <a:defRPr sz="1400"/>
            </a:pPr>
            <a:r>
              <a:rPr sz="2000" dirty="0" err="1"/>
              <a:t>Documentación</a:t>
            </a:r>
            <a:r>
              <a:rPr sz="2000" dirty="0"/>
              <a:t> </a:t>
            </a:r>
            <a:r>
              <a:rPr sz="2000" dirty="0" err="1"/>
              <a:t>Objetiva</a:t>
            </a:r>
            <a:r>
              <a:rPr sz="2000" dirty="0"/>
              <a:t>:</a:t>
            </a:r>
            <a:endParaRPr lang="es-ES" sz="2000" dirty="0"/>
          </a:p>
          <a:p>
            <a:pPr marL="800100" lvl="1" indent="-342900">
              <a:spcAft>
                <a:spcPts val="600"/>
              </a:spcAft>
              <a:buFont typeface="Wingdings" panose="05000000000000000000" pitchFamily="2" charset="2"/>
              <a:buChar char="§"/>
              <a:defRPr sz="1400"/>
            </a:pPr>
            <a:r>
              <a:rPr sz="2000" dirty="0" err="1"/>
              <a:t>Análisis</a:t>
            </a:r>
            <a:r>
              <a:rPr sz="2000" dirty="0"/>
              <a:t> FFT:</a:t>
            </a:r>
            <a:r>
              <a:rPr lang="es-ES" sz="2000" dirty="0"/>
              <a:t> </a:t>
            </a:r>
            <a:r>
              <a:rPr sz="2000" dirty="0"/>
              <a:t>&gt;90% </a:t>
            </a:r>
            <a:r>
              <a:rPr sz="2000" dirty="0" err="1"/>
              <a:t>confiabilidad</a:t>
            </a:r>
            <a:r>
              <a:rPr sz="2000" dirty="0"/>
              <a:t> vs 9-29% </a:t>
            </a:r>
            <a:r>
              <a:rPr sz="2000" dirty="0" err="1"/>
              <a:t>análisis</a:t>
            </a:r>
            <a:r>
              <a:rPr sz="2000" dirty="0"/>
              <a:t> visual</a:t>
            </a:r>
            <a:endParaRPr lang="es-ES" sz="2000" dirty="0"/>
          </a:p>
          <a:p>
            <a:pPr marL="800100" lvl="1" indent="-342900">
              <a:spcAft>
                <a:spcPts val="600"/>
              </a:spcAft>
              <a:buFont typeface="Wingdings" panose="05000000000000000000" pitchFamily="2" charset="2"/>
              <a:buChar char="§"/>
              <a:defRPr sz="1400"/>
            </a:pPr>
            <a:r>
              <a:rPr sz="2000" dirty="0"/>
              <a:t>Biomarkers </a:t>
            </a:r>
            <a:r>
              <a:rPr sz="2000" dirty="0" err="1"/>
              <a:t>validados</a:t>
            </a:r>
            <a:r>
              <a:rPr sz="2000" dirty="0"/>
              <a:t>:</a:t>
            </a:r>
            <a:r>
              <a:rPr lang="es-ES" sz="2000" dirty="0"/>
              <a:t> </a:t>
            </a:r>
            <a:r>
              <a:rPr sz="2000" dirty="0"/>
              <a:t>85% </a:t>
            </a:r>
            <a:r>
              <a:rPr sz="2000" dirty="0" err="1"/>
              <a:t>tasa</a:t>
            </a:r>
            <a:r>
              <a:rPr sz="2000" dirty="0"/>
              <a:t> de </a:t>
            </a:r>
            <a:r>
              <a:rPr sz="2000" dirty="0" err="1"/>
              <a:t>replicación</a:t>
            </a:r>
            <a:r>
              <a:rPr sz="2000" dirty="0"/>
              <a:t> inter-</a:t>
            </a:r>
            <a:r>
              <a:rPr sz="2000" dirty="0" err="1"/>
              <a:t>centros</a:t>
            </a:r>
            <a:endParaRPr lang="es-ES" sz="2000" dirty="0"/>
          </a:p>
          <a:p>
            <a:pPr marL="800100" lvl="1" indent="-342900">
              <a:spcAft>
                <a:spcPts val="600"/>
              </a:spcAft>
              <a:buFont typeface="Wingdings" panose="05000000000000000000" pitchFamily="2" charset="2"/>
              <a:buChar char="§"/>
              <a:defRPr sz="1400"/>
            </a:pPr>
            <a:r>
              <a:rPr sz="2000" dirty="0" err="1"/>
              <a:t>Seguimiento</a:t>
            </a:r>
            <a:r>
              <a:rPr sz="2000" dirty="0"/>
              <a:t> </a:t>
            </a:r>
            <a:r>
              <a:rPr sz="2000" dirty="0" err="1"/>
              <a:t>cuantitativo</a:t>
            </a:r>
            <a:r>
              <a:rPr sz="2000" dirty="0"/>
              <a:t>:</a:t>
            </a:r>
            <a:r>
              <a:rPr lang="es-ES" sz="2000" dirty="0"/>
              <a:t> </a:t>
            </a:r>
            <a:r>
              <a:rPr sz="2000" dirty="0"/>
              <a:t>70% </a:t>
            </a:r>
            <a:r>
              <a:rPr sz="2000" dirty="0" err="1"/>
              <a:t>sostenibilidad</a:t>
            </a:r>
            <a:r>
              <a:rPr sz="2000" dirty="0"/>
              <a:t> a 3 meses📈</a:t>
            </a:r>
            <a:endParaRPr lang="es-ES" sz="2000" dirty="0"/>
          </a:p>
          <a:p>
            <a:pPr marL="342900" indent="-342900">
              <a:spcAft>
                <a:spcPts val="600"/>
              </a:spcAft>
              <a:buFont typeface="Wingdings" panose="05000000000000000000" pitchFamily="2" charset="2"/>
              <a:buChar char="§"/>
              <a:defRPr sz="1400"/>
            </a:pPr>
            <a:r>
              <a:rPr sz="2000" dirty="0" err="1"/>
              <a:t>Validación</a:t>
            </a:r>
            <a:r>
              <a:rPr sz="2000" dirty="0"/>
              <a:t> </a:t>
            </a:r>
            <a:r>
              <a:rPr sz="2000" dirty="0" err="1"/>
              <a:t>Científica</a:t>
            </a:r>
            <a:r>
              <a:rPr sz="2000" dirty="0"/>
              <a:t>:</a:t>
            </a:r>
            <a:endParaRPr lang="es-ES" sz="2000" dirty="0"/>
          </a:p>
          <a:p>
            <a:pPr marL="800100" lvl="1" indent="-342900">
              <a:spcAft>
                <a:spcPts val="600"/>
              </a:spcAft>
              <a:buFont typeface="Wingdings" panose="05000000000000000000" pitchFamily="2" charset="2"/>
              <a:buChar char="§"/>
              <a:defRPr sz="1400"/>
            </a:pPr>
            <a:r>
              <a:rPr sz="2000" dirty="0"/>
              <a:t>Meta-</a:t>
            </a:r>
            <a:r>
              <a:rPr sz="2000" dirty="0" err="1"/>
              <a:t>análisis</a:t>
            </a:r>
            <a:r>
              <a:rPr sz="2000" dirty="0"/>
              <a:t>:</a:t>
            </a:r>
            <a:r>
              <a:rPr lang="es-ES" sz="2000" dirty="0"/>
              <a:t> </a:t>
            </a:r>
            <a:r>
              <a:rPr sz="2000" dirty="0"/>
              <a:t>4,306 </a:t>
            </a:r>
            <a:r>
              <a:rPr sz="2000" dirty="0" err="1"/>
              <a:t>participantes</a:t>
            </a:r>
            <a:r>
              <a:rPr sz="2000" dirty="0"/>
              <a:t>, 94 </a:t>
            </a:r>
            <a:r>
              <a:rPr sz="2000" dirty="0" err="1"/>
              <a:t>estudios</a:t>
            </a:r>
            <a:endParaRPr lang="es-ES" sz="2000" dirty="0"/>
          </a:p>
          <a:p>
            <a:pPr marL="800100" lvl="1" indent="-342900">
              <a:spcAft>
                <a:spcPts val="600"/>
              </a:spcAft>
              <a:buFont typeface="Wingdings" panose="05000000000000000000" pitchFamily="2" charset="2"/>
              <a:buChar char="§"/>
              <a:defRPr sz="1400"/>
            </a:pPr>
            <a:r>
              <a:rPr sz="2000" dirty="0" err="1"/>
              <a:t>Tamaños</a:t>
            </a:r>
            <a:r>
              <a:rPr sz="2000" dirty="0"/>
              <a:t> de </a:t>
            </a:r>
            <a:r>
              <a:rPr sz="2000" dirty="0" err="1"/>
              <a:t>efecto</a:t>
            </a:r>
            <a:r>
              <a:rPr sz="2000" dirty="0"/>
              <a:t>:</a:t>
            </a:r>
            <a:r>
              <a:rPr lang="es-ES" sz="2000" dirty="0"/>
              <a:t> </a:t>
            </a:r>
            <a:r>
              <a:rPr sz="2000" dirty="0"/>
              <a:t>Hedge's g &gt; 0.5 </a:t>
            </a:r>
            <a:r>
              <a:rPr sz="2000" dirty="0" err="1"/>
              <a:t>consistentemente</a:t>
            </a:r>
            <a:endParaRPr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6D9D2-24A9-1E89-F403-8A4F97BFBAA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695E4B3-565C-A09D-4F71-C462E2306508}"/>
              </a:ext>
            </a:extLst>
          </p:cNvPr>
          <p:cNvSpPr txBox="1"/>
          <p:nvPr/>
        </p:nvSpPr>
        <p:spPr>
          <a:xfrm>
            <a:off x="1686755" y="122592"/>
            <a:ext cx="5770490" cy="1077218"/>
          </a:xfrm>
          <a:prstGeom prst="rect">
            <a:avLst/>
          </a:prstGeom>
          <a:noFill/>
        </p:spPr>
        <p:txBody>
          <a:bodyPr wrap="none">
            <a:spAutoFit/>
          </a:bodyPr>
          <a:lstStyle/>
          <a:p>
            <a:pPr algn="ctr">
              <a:defRPr sz="3200" b="1">
                <a:solidFill>
                  <a:srgbClr val="FFD700"/>
                </a:solidFill>
              </a:defRPr>
            </a:pPr>
            <a:r>
              <a:rPr dirty="0" err="1"/>
              <a:t>Metodología</a:t>
            </a:r>
            <a:r>
              <a:rPr dirty="0"/>
              <a:t> </a:t>
            </a:r>
            <a:r>
              <a:rPr dirty="0" err="1"/>
              <a:t>Científica</a:t>
            </a:r>
            <a:r>
              <a:rPr dirty="0"/>
              <a:t> </a:t>
            </a:r>
            <a:r>
              <a:rPr dirty="0" err="1"/>
              <a:t>Avanzada</a:t>
            </a:r>
            <a:endParaRPr lang="es-ES" dirty="0"/>
          </a:p>
          <a:p>
            <a:pPr algn="ctr">
              <a:defRPr sz="3200" b="1">
                <a:solidFill>
                  <a:srgbClr val="FFD700"/>
                </a:solidFill>
              </a:defRPr>
            </a:pPr>
            <a:r>
              <a:rPr lang="es-ES" dirty="0"/>
              <a:t>Nuestro Protocolo</a:t>
            </a:r>
            <a:endParaRPr dirty="0"/>
          </a:p>
        </p:txBody>
      </p:sp>
      <p:sp>
        <p:nvSpPr>
          <p:cNvPr id="3" name="Rectangle 2">
            <a:extLst>
              <a:ext uri="{FF2B5EF4-FFF2-40B4-BE49-F238E27FC236}">
                <a16:creationId xmlns:a16="http://schemas.microsoft.com/office/drawing/2014/main" id="{B987C1CD-C468-85B7-20DC-F3FF5C0F929B}"/>
              </a:ext>
            </a:extLst>
          </p:cNvPr>
          <p:cNvSpPr/>
          <p:nvPr/>
        </p:nvSpPr>
        <p:spPr>
          <a:xfrm>
            <a:off x="274320" y="1132446"/>
            <a:ext cx="8229600" cy="5725554"/>
          </a:xfrm>
          <a:prstGeom prst="rect">
            <a:avLst/>
          </a:prstGeom>
          <a:solidFill>
            <a:schemeClr val="tx2"/>
          </a:solidFill>
          <a:ln w="25400">
            <a:solidFill>
              <a:srgbClr val="FFD7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TextBox 9">
            <a:extLst>
              <a:ext uri="{FF2B5EF4-FFF2-40B4-BE49-F238E27FC236}">
                <a16:creationId xmlns:a16="http://schemas.microsoft.com/office/drawing/2014/main" id="{43996979-5DBE-4A34-1BFE-254C8FA8DED7}"/>
              </a:ext>
            </a:extLst>
          </p:cNvPr>
          <p:cNvSpPr txBox="1"/>
          <p:nvPr/>
        </p:nvSpPr>
        <p:spPr>
          <a:xfrm>
            <a:off x="452176" y="1288197"/>
            <a:ext cx="8098972" cy="5355312"/>
          </a:xfrm>
          <a:prstGeom prst="rect">
            <a:avLst/>
          </a:prstGeom>
          <a:noFill/>
        </p:spPr>
        <p:txBody>
          <a:bodyPr wrap="square">
            <a:spAutoFit/>
          </a:bodyPr>
          <a:lstStyle/>
          <a:p>
            <a:pPr>
              <a:defRPr sz="2000" b="1">
                <a:solidFill>
                  <a:srgbClr val="FFD700"/>
                </a:solidFill>
              </a:defRPr>
            </a:pPr>
            <a:r>
              <a:rPr lang="es-ES" dirty="0">
                <a:solidFill>
                  <a:schemeClr val="bg1"/>
                </a:solidFill>
              </a:rPr>
              <a:t>🧠 </a:t>
            </a:r>
            <a:r>
              <a:rPr lang="es-ES" sz="2400" dirty="0">
                <a:solidFill>
                  <a:schemeClr val="bg1"/>
                </a:solidFill>
              </a:rPr>
              <a:t>Registramos:</a:t>
            </a:r>
          </a:p>
          <a:p>
            <a:pPr marL="800100" lvl="1" indent="-342900">
              <a:spcAft>
                <a:spcPts val="600"/>
              </a:spcAft>
              <a:buFont typeface="Arial" panose="020B0604020202020204" pitchFamily="34" charset="0"/>
              <a:buChar char="•"/>
              <a:defRPr sz="2000" b="1">
                <a:solidFill>
                  <a:srgbClr val="FFD700"/>
                </a:solidFill>
              </a:defRPr>
            </a:pPr>
            <a:r>
              <a:rPr lang="es-ES" sz="2400" dirty="0">
                <a:solidFill>
                  <a:schemeClr val="bg1"/>
                </a:solidFill>
              </a:rPr>
              <a:t>Sistema Internacional 10-20 de 19 canales</a:t>
            </a:r>
          </a:p>
          <a:p>
            <a:pPr marL="800100" lvl="1" indent="-342900">
              <a:spcAft>
                <a:spcPts val="600"/>
              </a:spcAft>
              <a:buFont typeface="Arial" panose="020B0604020202020204" pitchFamily="34" charset="0"/>
              <a:buChar char="•"/>
              <a:defRPr sz="2000" b="1">
                <a:solidFill>
                  <a:srgbClr val="FFD700"/>
                </a:solidFill>
              </a:defRPr>
            </a:pPr>
            <a:r>
              <a:rPr lang="es-ES" sz="2400" dirty="0">
                <a:solidFill>
                  <a:schemeClr val="bg1"/>
                </a:solidFill>
              </a:rPr>
              <a:t>Estados de Ojos Cerrados, Ojos Abiertos, Carga Cognitiva, Hiperventilación, y Estimulación a Flash.</a:t>
            </a:r>
          </a:p>
          <a:p>
            <a:pPr marL="800100" lvl="1" indent="-342900">
              <a:spcAft>
                <a:spcPts val="600"/>
              </a:spcAft>
              <a:buFont typeface="Arial" panose="020B0604020202020204" pitchFamily="34" charset="0"/>
              <a:buChar char="•"/>
              <a:defRPr sz="2000" b="1">
                <a:solidFill>
                  <a:srgbClr val="FFD700"/>
                </a:solidFill>
              </a:defRPr>
            </a:pPr>
            <a:r>
              <a:rPr lang="es-ES" sz="2400" dirty="0">
                <a:solidFill>
                  <a:schemeClr val="bg1"/>
                </a:solidFill>
              </a:rPr>
              <a:t>Análisis Cuantitativo Normativo por Edad:</a:t>
            </a:r>
          </a:p>
          <a:p>
            <a:pPr lvl="3">
              <a:spcAft>
                <a:spcPts val="600"/>
              </a:spcAft>
              <a:defRPr sz="2000" b="1">
                <a:solidFill>
                  <a:srgbClr val="FFD700"/>
                </a:solidFill>
              </a:defRPr>
            </a:pPr>
            <a:r>
              <a:rPr lang="es-ES" sz="2000" dirty="0">
                <a:solidFill>
                  <a:schemeClr val="bg1"/>
                </a:solidFill>
              </a:rPr>
              <a:t>Utilizamos bases de datos normativas con valores Z dependientes de la edad que permiten calcular desviaciones estadísticas precisas de la normalidad </a:t>
            </a:r>
            <a:r>
              <a:rPr lang="es-ES" sz="2000" dirty="0" err="1">
                <a:solidFill>
                  <a:schemeClr val="bg1"/>
                </a:solidFill>
              </a:rPr>
              <a:t>neuroeléctrica</a:t>
            </a:r>
            <a:r>
              <a:rPr lang="es-ES" sz="2000" dirty="0">
                <a:solidFill>
                  <a:schemeClr val="bg1"/>
                </a:solidFill>
              </a:rPr>
              <a:t> (Bosch-Bayard et al., 2001, 2012, 2020).</a:t>
            </a:r>
          </a:p>
          <a:p>
            <a:pPr marL="800100" lvl="1" indent="-342900">
              <a:spcAft>
                <a:spcPts val="600"/>
              </a:spcAft>
              <a:buFont typeface="Arial" panose="020B0604020202020204" pitchFamily="34" charset="0"/>
              <a:buChar char="•"/>
              <a:defRPr sz="2000" b="1">
                <a:solidFill>
                  <a:srgbClr val="FFD700"/>
                </a:solidFill>
              </a:defRPr>
            </a:pPr>
            <a:r>
              <a:rPr lang="es-ES" sz="2400" dirty="0">
                <a:solidFill>
                  <a:schemeClr val="bg1"/>
                </a:solidFill>
              </a:rPr>
              <a:t>Cálculo de Índices Funcionales que se relacionan con estados cognitivos, y emocionales, tales como:</a:t>
            </a:r>
          </a:p>
          <a:p>
            <a:pPr lvl="3">
              <a:spcAft>
                <a:spcPts val="600"/>
              </a:spcAft>
              <a:defRPr sz="1400"/>
            </a:pPr>
            <a:r>
              <a:rPr lang="es-ES" sz="2000" b="1" dirty="0" err="1">
                <a:solidFill>
                  <a:schemeClr val="bg1"/>
                </a:solidFill>
              </a:rPr>
              <a:t>Arousal</a:t>
            </a:r>
            <a:r>
              <a:rPr lang="es-ES" sz="2000" b="1" dirty="0">
                <a:solidFill>
                  <a:schemeClr val="bg1"/>
                </a:solidFill>
              </a:rPr>
              <a:t>, Valencia, índices Theta/Beta, Delta/Beta, frecuencia del pico alfa y otros.</a:t>
            </a:r>
          </a:p>
          <a:p>
            <a:pPr marL="800100" lvl="1" indent="-342900">
              <a:spcAft>
                <a:spcPts val="600"/>
              </a:spcAft>
              <a:buFont typeface="Arial" panose="020B0604020202020204" pitchFamily="34" charset="0"/>
              <a:buChar char="•"/>
              <a:defRPr sz="1400"/>
            </a:pPr>
            <a:r>
              <a:rPr lang="es-ES" sz="2400" b="1" dirty="0">
                <a:solidFill>
                  <a:schemeClr val="bg1"/>
                </a:solidFill>
              </a:rPr>
              <a:t>Cálculo del instrumento clínico </a:t>
            </a:r>
            <a:r>
              <a:rPr lang="es-ES" sz="2400" b="1" dirty="0" err="1">
                <a:solidFill>
                  <a:schemeClr val="bg1"/>
                </a:solidFill>
              </a:rPr>
              <a:t>ClinicalQ</a:t>
            </a:r>
            <a:r>
              <a:rPr lang="es-ES" sz="2400" b="1" dirty="0">
                <a:solidFill>
                  <a:schemeClr val="bg1"/>
                </a:solidFill>
              </a:rPr>
              <a:t> (</a:t>
            </a:r>
            <a:r>
              <a:rPr lang="es-ES" sz="2400" b="1" dirty="0" err="1">
                <a:solidFill>
                  <a:schemeClr val="bg1"/>
                </a:solidFill>
              </a:rPr>
              <a:t>Swingel</a:t>
            </a:r>
            <a:r>
              <a:rPr lang="es-ES" sz="2400" b="1" dirty="0">
                <a:solidFill>
                  <a:schemeClr val="bg1"/>
                </a:solidFill>
              </a:rPr>
              <a:t>, 2002)</a:t>
            </a:r>
          </a:p>
        </p:txBody>
      </p:sp>
    </p:spTree>
    <p:extLst>
      <p:ext uri="{BB962C8B-B14F-4D97-AF65-F5344CB8AC3E}">
        <p14:creationId xmlns:p14="http://schemas.microsoft.com/office/powerpoint/2010/main" val="11357456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E9E30-10EF-E35F-09D1-75CB62DCD7C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462AC2D-5708-2824-B310-81F1330FC61C}"/>
              </a:ext>
            </a:extLst>
          </p:cNvPr>
          <p:cNvSpPr txBox="1"/>
          <p:nvPr/>
        </p:nvSpPr>
        <p:spPr>
          <a:xfrm>
            <a:off x="674390" y="271305"/>
            <a:ext cx="7322967" cy="584775"/>
          </a:xfrm>
          <a:prstGeom prst="rect">
            <a:avLst/>
          </a:prstGeom>
          <a:noFill/>
        </p:spPr>
        <p:txBody>
          <a:bodyPr wrap="none">
            <a:spAutoFit/>
          </a:bodyPr>
          <a:lstStyle/>
          <a:p>
            <a:pPr algn="ctr">
              <a:defRPr sz="3200" b="1">
                <a:solidFill>
                  <a:srgbClr val="FFD700"/>
                </a:solidFill>
              </a:defRPr>
            </a:pPr>
            <a:r>
              <a:rPr lang="en-US" dirty="0"/>
              <a:t>Como </a:t>
            </a:r>
            <a:r>
              <a:rPr lang="en-US" dirty="0" err="1"/>
              <a:t>herramienta</a:t>
            </a:r>
            <a:r>
              <a:rPr lang="en-US" dirty="0"/>
              <a:t> de </a:t>
            </a:r>
            <a:r>
              <a:rPr lang="en-US" dirty="0" err="1"/>
              <a:t>utilidad</a:t>
            </a:r>
            <a:r>
              <a:rPr lang="en-US" dirty="0"/>
              <a:t> </a:t>
            </a:r>
            <a:r>
              <a:rPr lang="en-US" dirty="0" err="1"/>
              <a:t>diagn</a:t>
            </a:r>
            <a:r>
              <a:rPr lang="es-ES" dirty="0" err="1"/>
              <a:t>ó</a:t>
            </a:r>
            <a:r>
              <a:rPr lang="en-US" dirty="0" err="1"/>
              <a:t>stica</a:t>
            </a:r>
            <a:endParaRPr dirty="0"/>
          </a:p>
        </p:txBody>
      </p:sp>
      <p:sp>
        <p:nvSpPr>
          <p:cNvPr id="3" name="Rectangle 2">
            <a:extLst>
              <a:ext uri="{FF2B5EF4-FFF2-40B4-BE49-F238E27FC236}">
                <a16:creationId xmlns:a16="http://schemas.microsoft.com/office/drawing/2014/main" id="{CD000A0E-76E9-B0B6-E2D8-C32FD5C0EBDA}"/>
              </a:ext>
            </a:extLst>
          </p:cNvPr>
          <p:cNvSpPr/>
          <p:nvPr/>
        </p:nvSpPr>
        <p:spPr>
          <a:xfrm>
            <a:off x="384852" y="1122399"/>
            <a:ext cx="8229600" cy="4142938"/>
          </a:xfrm>
          <a:prstGeom prst="rect">
            <a:avLst/>
          </a:prstGeom>
          <a:solidFill>
            <a:schemeClr val="tx2"/>
          </a:solidFill>
          <a:ln w="25400">
            <a:solidFill>
              <a:srgbClr val="FFD7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TextBox 9">
            <a:extLst>
              <a:ext uri="{FF2B5EF4-FFF2-40B4-BE49-F238E27FC236}">
                <a16:creationId xmlns:a16="http://schemas.microsoft.com/office/drawing/2014/main" id="{4C6D49B6-D734-354D-6E28-8340B31AD05D}"/>
              </a:ext>
            </a:extLst>
          </p:cNvPr>
          <p:cNvSpPr txBox="1"/>
          <p:nvPr/>
        </p:nvSpPr>
        <p:spPr>
          <a:xfrm>
            <a:off x="502420" y="1313316"/>
            <a:ext cx="8098972" cy="3724096"/>
          </a:xfrm>
          <a:prstGeom prst="rect">
            <a:avLst/>
          </a:prstGeom>
          <a:noFill/>
        </p:spPr>
        <p:txBody>
          <a:bodyPr wrap="square">
            <a:spAutoFit/>
          </a:bodyPr>
          <a:lstStyle/>
          <a:p>
            <a:pPr>
              <a:spcAft>
                <a:spcPts val="1200"/>
              </a:spcAft>
              <a:defRPr sz="2000" b="1">
                <a:solidFill>
                  <a:srgbClr val="FFD700"/>
                </a:solidFill>
              </a:defRPr>
            </a:pPr>
            <a:r>
              <a:rPr lang="es-ES" sz="2400" dirty="0">
                <a:solidFill>
                  <a:schemeClr val="bg1"/>
                </a:solidFill>
              </a:rPr>
              <a:t>🧠 Tanto el análisis cualitativo como el cuantitativo del EEG apoyan al neurólogo para realizar su diagnóstico clínico.</a:t>
            </a:r>
          </a:p>
          <a:p>
            <a:pPr>
              <a:spcAft>
                <a:spcPts val="1200"/>
              </a:spcAft>
              <a:defRPr sz="2000" b="1">
                <a:solidFill>
                  <a:srgbClr val="FFD700"/>
                </a:solidFill>
              </a:defRPr>
            </a:pPr>
            <a:r>
              <a:rPr lang="es-ES" sz="2400" dirty="0">
                <a:solidFill>
                  <a:schemeClr val="bg1"/>
                </a:solidFill>
              </a:rPr>
              <a:t>🧠 El EEG es información imprescindible para la determinación de si un cliente es candidato o no a la </a:t>
            </a:r>
            <a:r>
              <a:rPr lang="es-ES" sz="2400" dirty="0" err="1">
                <a:solidFill>
                  <a:schemeClr val="bg1"/>
                </a:solidFill>
              </a:rPr>
              <a:t>neuromodulación</a:t>
            </a:r>
            <a:r>
              <a:rPr lang="es-ES" sz="2400" dirty="0">
                <a:solidFill>
                  <a:schemeClr val="bg1"/>
                </a:solidFill>
              </a:rPr>
              <a:t>.</a:t>
            </a:r>
          </a:p>
          <a:p>
            <a:pPr>
              <a:spcAft>
                <a:spcPts val="1200"/>
              </a:spcAft>
              <a:defRPr sz="2000" b="1">
                <a:solidFill>
                  <a:srgbClr val="FFD700"/>
                </a:solidFill>
              </a:defRPr>
            </a:pPr>
            <a:r>
              <a:rPr lang="es-ES" sz="2400" dirty="0">
                <a:solidFill>
                  <a:schemeClr val="bg1"/>
                </a:solidFill>
              </a:rPr>
              <a:t>🧠 En caso de serlo, el EEG guía y dirige la programación del protocolo de </a:t>
            </a:r>
            <a:r>
              <a:rPr lang="es-ES" sz="2400" dirty="0" err="1">
                <a:solidFill>
                  <a:schemeClr val="bg1"/>
                </a:solidFill>
              </a:rPr>
              <a:t>neuromodulación</a:t>
            </a:r>
            <a:r>
              <a:rPr lang="es-ES" sz="2400" dirty="0">
                <a:solidFill>
                  <a:schemeClr val="bg1"/>
                </a:solidFill>
              </a:rPr>
              <a:t>, tanto las posiciones de los electrodos, la intensidad, la duración, como la posición del cátodo y el ánodo.</a:t>
            </a:r>
          </a:p>
        </p:txBody>
      </p:sp>
    </p:spTree>
    <p:extLst>
      <p:ext uri="{BB962C8B-B14F-4D97-AF65-F5344CB8AC3E}">
        <p14:creationId xmlns:p14="http://schemas.microsoft.com/office/powerpoint/2010/main" val="2697777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82880"/>
            <a:ext cx="8229600" cy="584775"/>
          </a:xfrm>
          <a:prstGeom prst="rect">
            <a:avLst/>
          </a:prstGeom>
          <a:noFill/>
        </p:spPr>
        <p:txBody>
          <a:bodyPr wrap="square">
            <a:spAutoFit/>
          </a:bodyPr>
          <a:lstStyle/>
          <a:p>
            <a:pPr algn="ctr">
              <a:defRPr sz="3200" b="1">
                <a:solidFill>
                  <a:srgbClr val="FFD700"/>
                </a:solidFill>
              </a:defRPr>
            </a:pPr>
            <a:r>
              <a:rPr lang="es-ES" dirty="0"/>
              <a:t>Como </a:t>
            </a:r>
            <a:r>
              <a:rPr dirty="0" err="1"/>
              <a:t>Evidencia</a:t>
            </a:r>
            <a:r>
              <a:rPr dirty="0"/>
              <a:t> </a:t>
            </a:r>
            <a:r>
              <a:rPr dirty="0" err="1"/>
              <a:t>Clínica</a:t>
            </a:r>
            <a:r>
              <a:rPr lang="es-ES" dirty="0"/>
              <a:t>. Medicina de Precisión</a:t>
            </a:r>
            <a:endParaRPr dirty="0"/>
          </a:p>
        </p:txBody>
      </p:sp>
      <p:sp>
        <p:nvSpPr>
          <p:cNvPr id="5" name="Rectangle 4">
            <a:extLst>
              <a:ext uri="{FF2B5EF4-FFF2-40B4-BE49-F238E27FC236}">
                <a16:creationId xmlns:a16="http://schemas.microsoft.com/office/drawing/2014/main" id="{21D90E43-3834-FCEF-E980-A1A352506414}"/>
              </a:ext>
            </a:extLst>
          </p:cNvPr>
          <p:cNvSpPr/>
          <p:nvPr/>
        </p:nvSpPr>
        <p:spPr>
          <a:xfrm>
            <a:off x="409973" y="871189"/>
            <a:ext cx="8229600" cy="3359167"/>
          </a:xfrm>
          <a:prstGeom prst="rect">
            <a:avLst/>
          </a:prstGeom>
          <a:solidFill>
            <a:schemeClr val="tx2"/>
          </a:solidFill>
          <a:ln w="25400">
            <a:solidFill>
              <a:srgbClr val="FFD7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TextBox 5">
            <a:extLst>
              <a:ext uri="{FF2B5EF4-FFF2-40B4-BE49-F238E27FC236}">
                <a16:creationId xmlns:a16="http://schemas.microsoft.com/office/drawing/2014/main" id="{89F6253D-B6A4-FC03-A668-D295AC95F060}"/>
              </a:ext>
            </a:extLst>
          </p:cNvPr>
          <p:cNvSpPr txBox="1"/>
          <p:nvPr/>
        </p:nvSpPr>
        <p:spPr>
          <a:xfrm>
            <a:off x="587829" y="956600"/>
            <a:ext cx="8098972" cy="2831544"/>
          </a:xfrm>
          <a:prstGeom prst="rect">
            <a:avLst/>
          </a:prstGeom>
          <a:noFill/>
        </p:spPr>
        <p:txBody>
          <a:bodyPr wrap="square">
            <a:spAutoFit/>
          </a:bodyPr>
          <a:lstStyle/>
          <a:p>
            <a:pPr>
              <a:spcAft>
                <a:spcPts val="1200"/>
              </a:spcAft>
              <a:defRPr sz="2000" b="1">
                <a:solidFill>
                  <a:srgbClr val="FFD700"/>
                </a:solidFill>
              </a:defRPr>
            </a:pPr>
            <a:r>
              <a:rPr lang="es-ES" sz="2400" dirty="0">
                <a:solidFill>
                  <a:schemeClr val="bg1"/>
                </a:solidFill>
              </a:rPr>
              <a:t>🧠 Se realiza un EEG antes del inicio del tratamiento, como ayuda al diagnóstico clínico y como evidencia del punto de partida antes del tratamiento.</a:t>
            </a:r>
          </a:p>
          <a:p>
            <a:pPr>
              <a:spcAft>
                <a:spcPts val="1200"/>
              </a:spcAft>
              <a:defRPr sz="2000" b="1">
                <a:solidFill>
                  <a:srgbClr val="FFD700"/>
                </a:solidFill>
              </a:defRPr>
            </a:pPr>
            <a:r>
              <a:rPr lang="es-ES" sz="2400" dirty="0">
                <a:solidFill>
                  <a:schemeClr val="bg1"/>
                </a:solidFill>
              </a:rPr>
              <a:t>🧠Al concluir la intervención terapéutica se realiza otro estudio de EEG, que se compara estadísticamente con el estudio inicial, para generar evidencia de los cambios eléctricos ocurridos en el cerebro después del tratamiento.</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C335C-FDF1-D500-56C7-57C16BB118E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9ACFA63-2AD5-892E-BDCA-6B60BDB864EE}"/>
              </a:ext>
            </a:extLst>
          </p:cNvPr>
          <p:cNvSpPr txBox="1"/>
          <p:nvPr/>
        </p:nvSpPr>
        <p:spPr>
          <a:xfrm>
            <a:off x="0" y="205060"/>
            <a:ext cx="3336053" cy="1569660"/>
          </a:xfrm>
          <a:prstGeom prst="rect">
            <a:avLst/>
          </a:prstGeom>
          <a:noFill/>
        </p:spPr>
        <p:txBody>
          <a:bodyPr wrap="square">
            <a:spAutoFit/>
          </a:bodyPr>
          <a:lstStyle/>
          <a:p>
            <a:pPr algn="ctr">
              <a:defRPr sz="3200" b="1">
                <a:solidFill>
                  <a:srgbClr val="FFD700"/>
                </a:solidFill>
              </a:defRPr>
            </a:pPr>
            <a:r>
              <a:rPr lang="es-ES" dirty="0"/>
              <a:t>Ejemplo de uso: caso pediátrico de 8 años</a:t>
            </a:r>
            <a:endParaRPr dirty="0"/>
          </a:p>
        </p:txBody>
      </p:sp>
      <p:grpSp>
        <p:nvGrpSpPr>
          <p:cNvPr id="17" name="Group 16">
            <a:extLst>
              <a:ext uri="{FF2B5EF4-FFF2-40B4-BE49-F238E27FC236}">
                <a16:creationId xmlns:a16="http://schemas.microsoft.com/office/drawing/2014/main" id="{DC93080A-501E-B1A9-BB4F-52BE80B3CACD}"/>
              </a:ext>
            </a:extLst>
          </p:cNvPr>
          <p:cNvGrpSpPr/>
          <p:nvPr/>
        </p:nvGrpSpPr>
        <p:grpSpPr>
          <a:xfrm>
            <a:off x="3374118" y="72347"/>
            <a:ext cx="5635641" cy="6696000"/>
            <a:chOff x="3374118" y="72347"/>
            <a:chExt cx="5635641" cy="6696000"/>
          </a:xfrm>
        </p:grpSpPr>
        <p:grpSp>
          <p:nvGrpSpPr>
            <p:cNvPr id="11" name="Group 10">
              <a:extLst>
                <a:ext uri="{FF2B5EF4-FFF2-40B4-BE49-F238E27FC236}">
                  <a16:creationId xmlns:a16="http://schemas.microsoft.com/office/drawing/2014/main" id="{49B2E736-408F-5AE6-2CAD-C45E7643EF80}"/>
                </a:ext>
              </a:extLst>
            </p:cNvPr>
            <p:cNvGrpSpPr/>
            <p:nvPr/>
          </p:nvGrpSpPr>
          <p:grpSpPr>
            <a:xfrm>
              <a:off x="3374118" y="72347"/>
              <a:ext cx="5635641" cy="6696000"/>
              <a:chOff x="1685995" y="612954"/>
              <a:chExt cx="5635641" cy="6696000"/>
            </a:xfrm>
          </p:grpSpPr>
          <p:pic>
            <p:nvPicPr>
              <p:cNvPr id="4" name="Picture 3">
                <a:extLst>
                  <a:ext uri="{FF2B5EF4-FFF2-40B4-BE49-F238E27FC236}">
                    <a16:creationId xmlns:a16="http://schemas.microsoft.com/office/drawing/2014/main" id="{3A7A8C4D-4D3E-7303-A890-A2CE2432931D}"/>
                  </a:ext>
                </a:extLst>
              </p:cNvPr>
              <p:cNvPicPr>
                <a:picLocks noChangeAspect="1"/>
              </p:cNvPicPr>
              <p:nvPr/>
            </p:nvPicPr>
            <p:blipFill>
              <a:blip r:embed="rId2"/>
              <a:stretch>
                <a:fillRect/>
              </a:stretch>
            </p:blipFill>
            <p:spPr>
              <a:xfrm>
                <a:off x="1685995" y="612954"/>
                <a:ext cx="5635641" cy="6696000"/>
              </a:xfrm>
              <a:prstGeom prst="rect">
                <a:avLst/>
              </a:prstGeom>
            </p:spPr>
          </p:pic>
          <p:sp>
            <p:nvSpPr>
              <p:cNvPr id="7" name="Rectangle: Rounded Corners 6">
                <a:extLst>
                  <a:ext uri="{FF2B5EF4-FFF2-40B4-BE49-F238E27FC236}">
                    <a16:creationId xmlns:a16="http://schemas.microsoft.com/office/drawing/2014/main" id="{38A147CC-8A63-9371-2EA1-F2DE70FE3FEA}"/>
                  </a:ext>
                </a:extLst>
              </p:cNvPr>
              <p:cNvSpPr/>
              <p:nvPr/>
            </p:nvSpPr>
            <p:spPr>
              <a:xfrm>
                <a:off x="4983984" y="693337"/>
                <a:ext cx="834013" cy="170822"/>
              </a:xfrm>
              <a:prstGeom prst="round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p>
            </p:txBody>
          </p:sp>
          <p:sp>
            <p:nvSpPr>
              <p:cNvPr id="10" name="Rectangle: Rounded Corners 9">
                <a:extLst>
                  <a:ext uri="{FF2B5EF4-FFF2-40B4-BE49-F238E27FC236}">
                    <a16:creationId xmlns:a16="http://schemas.microsoft.com/office/drawing/2014/main" id="{01417809-9C8F-B0DD-A396-F978851D156A}"/>
                  </a:ext>
                </a:extLst>
              </p:cNvPr>
              <p:cNvSpPr/>
              <p:nvPr/>
            </p:nvSpPr>
            <p:spPr>
              <a:xfrm>
                <a:off x="2669512" y="2327875"/>
                <a:ext cx="834013" cy="170822"/>
              </a:xfrm>
              <a:prstGeom prst="round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p>
            </p:txBody>
          </p:sp>
        </p:grpSp>
        <p:pic>
          <p:nvPicPr>
            <p:cNvPr id="13" name="Picture 12">
              <a:extLst>
                <a:ext uri="{FF2B5EF4-FFF2-40B4-BE49-F238E27FC236}">
                  <a16:creationId xmlns:a16="http://schemas.microsoft.com/office/drawing/2014/main" id="{5957078E-17EE-F291-8175-CAC6FB2DD5CF}"/>
                </a:ext>
              </a:extLst>
            </p:cNvPr>
            <p:cNvPicPr>
              <a:picLocks noChangeAspect="1"/>
            </p:cNvPicPr>
            <p:nvPr/>
          </p:nvPicPr>
          <p:blipFill>
            <a:blip r:embed="rId3"/>
            <a:stretch>
              <a:fillRect/>
            </a:stretch>
          </p:blipFill>
          <p:spPr>
            <a:xfrm flipV="1">
              <a:off x="6643232" y="3308922"/>
              <a:ext cx="1465090" cy="120077"/>
            </a:xfrm>
            <a:prstGeom prst="rect">
              <a:avLst/>
            </a:prstGeom>
          </p:spPr>
        </p:pic>
        <p:sp>
          <p:nvSpPr>
            <p:cNvPr id="16" name="Rectangle: Rounded Corners 15">
              <a:extLst>
                <a:ext uri="{FF2B5EF4-FFF2-40B4-BE49-F238E27FC236}">
                  <a16:creationId xmlns:a16="http://schemas.microsoft.com/office/drawing/2014/main" id="{6A050E6C-C004-EC5A-51CA-5F10CF93D724}"/>
                </a:ext>
              </a:extLst>
            </p:cNvPr>
            <p:cNvSpPr/>
            <p:nvPr/>
          </p:nvSpPr>
          <p:spPr>
            <a:xfrm>
              <a:off x="4918246" y="1939668"/>
              <a:ext cx="834013" cy="170822"/>
            </a:xfrm>
            <a:prstGeom prst="round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p>
          </p:txBody>
        </p:sp>
      </p:grpSp>
    </p:spTree>
    <p:extLst>
      <p:ext uri="{BB962C8B-B14F-4D97-AF65-F5344CB8AC3E}">
        <p14:creationId xmlns:p14="http://schemas.microsoft.com/office/powerpoint/2010/main" val="16197762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3986</TotalTime>
  <Words>1591</Words>
  <Application>Microsoft Office PowerPoint</Application>
  <PresentationFormat>On-screen Show (4:3)</PresentationFormat>
  <Paragraphs>163</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Abadi</vt:lpstr>
      <vt:lpstr>Arial</vt:lpstr>
      <vt:lpstr>Calibri</vt:lpstr>
      <vt:lpstr>Wingdings</vt:lpstr>
      <vt:lpstr>Office Theme</vt:lpstr>
      <vt:lpstr>EEG Cuantitativo como Biomarcador y Medida de Evidencia en Neuromodulación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Jorge Bosch-Bayard</dc:creator>
  <cp:keywords/>
  <dc:description>generated using python-pptx</dc:description>
  <cp:lastModifiedBy>Jorge Bosch</cp:lastModifiedBy>
  <cp:revision>71</cp:revision>
  <dcterms:created xsi:type="dcterms:W3CDTF">2013-01-27T09:14:16Z</dcterms:created>
  <dcterms:modified xsi:type="dcterms:W3CDTF">2026-02-16T00:41:28Z</dcterms:modified>
  <cp:category/>
</cp:coreProperties>
</file>